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7" r:id="rId5"/>
    <p:sldId id="275" r:id="rId6"/>
    <p:sldId id="277" r:id="rId7"/>
    <p:sldId id="276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4CBC"/>
    <a:srgbClr val="F7839C"/>
    <a:srgbClr val="F792A8"/>
    <a:srgbClr val="DE5BC4"/>
    <a:srgbClr val="F069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189E45-04A1-4ECC-858D-56476E649969}" v="17" dt="2025-09-02T16:17:06.8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ys Rushbrook" userId="9fde9f29-48be-4e43-9af0-327893d546e0" providerId="ADAL" clId="{F2189E45-04A1-4ECC-858D-56476E649969}"/>
    <pc:docChg chg="custSel delSld modSld">
      <pc:chgData name="Charys Rushbrook" userId="9fde9f29-48be-4e43-9af0-327893d546e0" providerId="ADAL" clId="{F2189E45-04A1-4ECC-858D-56476E649969}" dt="2025-09-02T16:18:57.686" v="760" actId="207"/>
      <pc:docMkLst>
        <pc:docMk/>
      </pc:docMkLst>
      <pc:sldChg chg="modSp mod">
        <pc:chgData name="Charys Rushbrook" userId="9fde9f29-48be-4e43-9af0-327893d546e0" providerId="ADAL" clId="{F2189E45-04A1-4ECC-858D-56476E649969}" dt="2025-09-02T15:58:31.125" v="268" actId="20577"/>
        <pc:sldMkLst>
          <pc:docMk/>
          <pc:sldMk cId="1099644598" sldId="267"/>
        </pc:sldMkLst>
        <pc:graphicFrameChg chg="modGraphic">
          <ac:chgData name="Charys Rushbrook" userId="9fde9f29-48be-4e43-9af0-327893d546e0" providerId="ADAL" clId="{F2189E45-04A1-4ECC-858D-56476E649969}" dt="2025-09-02T15:58:31.125" v="268" actId="20577"/>
          <ac:graphicFrameMkLst>
            <pc:docMk/>
            <pc:sldMk cId="1099644598" sldId="267"/>
            <ac:graphicFrameMk id="4" creationId="{00000000-0000-0000-0000-000000000000}"/>
          </ac:graphicFrameMkLst>
        </pc:graphicFrameChg>
      </pc:sldChg>
      <pc:sldChg chg="modSp mod">
        <pc:chgData name="Charys Rushbrook" userId="9fde9f29-48be-4e43-9af0-327893d546e0" providerId="ADAL" clId="{F2189E45-04A1-4ECC-858D-56476E649969}" dt="2025-09-02T16:09:59.477" v="556" actId="20577"/>
        <pc:sldMkLst>
          <pc:docMk/>
          <pc:sldMk cId="17577157" sldId="275"/>
        </pc:sldMkLst>
        <pc:graphicFrameChg chg="mod modGraphic">
          <ac:chgData name="Charys Rushbrook" userId="9fde9f29-48be-4e43-9af0-327893d546e0" providerId="ADAL" clId="{F2189E45-04A1-4ECC-858D-56476E649969}" dt="2025-09-02T16:09:59.477" v="556" actId="20577"/>
          <ac:graphicFrameMkLst>
            <pc:docMk/>
            <pc:sldMk cId="17577157" sldId="275"/>
            <ac:graphicFrameMk id="4" creationId="{D30A40F4-1FE4-AA94-E9DC-D04838C50E29}"/>
          </ac:graphicFrameMkLst>
        </pc:graphicFrameChg>
      </pc:sldChg>
      <pc:sldChg chg="modSp mod">
        <pc:chgData name="Charys Rushbrook" userId="9fde9f29-48be-4e43-9af0-327893d546e0" providerId="ADAL" clId="{F2189E45-04A1-4ECC-858D-56476E649969}" dt="2025-09-02T16:18:57.686" v="760" actId="207"/>
        <pc:sldMkLst>
          <pc:docMk/>
          <pc:sldMk cId="3830176370" sldId="276"/>
        </pc:sldMkLst>
        <pc:graphicFrameChg chg="mod modGraphic">
          <ac:chgData name="Charys Rushbrook" userId="9fde9f29-48be-4e43-9af0-327893d546e0" providerId="ADAL" clId="{F2189E45-04A1-4ECC-858D-56476E649969}" dt="2025-09-02T16:18:57.686" v="760" actId="207"/>
          <ac:graphicFrameMkLst>
            <pc:docMk/>
            <pc:sldMk cId="3830176370" sldId="276"/>
            <ac:graphicFrameMk id="4" creationId="{2DBC6AB6-F2BE-C735-4DA8-7F93858A279B}"/>
          </ac:graphicFrameMkLst>
        </pc:graphicFrameChg>
      </pc:sldChg>
      <pc:sldChg chg="modSp mod">
        <pc:chgData name="Charys Rushbrook" userId="9fde9f29-48be-4e43-9af0-327893d546e0" providerId="ADAL" clId="{F2189E45-04A1-4ECC-858D-56476E649969}" dt="2025-09-02T16:11:42.052" v="644" actId="20577"/>
        <pc:sldMkLst>
          <pc:docMk/>
          <pc:sldMk cId="4226746120" sldId="277"/>
        </pc:sldMkLst>
        <pc:graphicFrameChg chg="modGraphic">
          <ac:chgData name="Charys Rushbrook" userId="9fde9f29-48be-4e43-9af0-327893d546e0" providerId="ADAL" clId="{F2189E45-04A1-4ECC-858D-56476E649969}" dt="2025-09-02T16:11:42.052" v="644" actId="20577"/>
          <ac:graphicFrameMkLst>
            <pc:docMk/>
            <pc:sldMk cId="4226746120" sldId="277"/>
            <ac:graphicFrameMk id="4" creationId="{F2F7F6E8-25AB-1ABB-92D5-C9C7CEA35027}"/>
          </ac:graphicFrameMkLst>
        </pc:graphicFrameChg>
      </pc:sldChg>
      <pc:sldChg chg="del">
        <pc:chgData name="Charys Rushbrook" userId="9fde9f29-48be-4e43-9af0-327893d546e0" providerId="ADAL" clId="{F2189E45-04A1-4ECC-858D-56476E649969}" dt="2025-09-02T15:53:42.606" v="0" actId="47"/>
        <pc:sldMkLst>
          <pc:docMk/>
          <pc:sldMk cId="4208764523" sldId="27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531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219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334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90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1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01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864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6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0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327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6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D2D62-0344-449A-B781-6239F7636A3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82451-A862-479B-B671-319E50522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60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193" y="411569"/>
            <a:ext cx="10515600" cy="604693"/>
          </a:xfrm>
        </p:spPr>
        <p:txBody>
          <a:bodyPr>
            <a:noAutofit/>
          </a:bodyPr>
          <a:lstStyle/>
          <a:p>
            <a:pPr algn="ctr"/>
            <a:r>
              <a:rPr lang="en-GB" sz="6000" b="1"/>
              <a:t>Chaffinches – Reception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3637475"/>
              </p:ext>
            </p:extLst>
          </p:nvPr>
        </p:nvGraphicFramePr>
        <p:xfrm>
          <a:off x="342896" y="1416566"/>
          <a:ext cx="11735319" cy="52343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974">
                  <a:extLst>
                    <a:ext uri="{9D8B030D-6E8A-4147-A177-3AD203B41FA5}">
                      <a16:colId xmlns:a16="http://schemas.microsoft.com/office/drawing/2014/main" val="4216076460"/>
                    </a:ext>
                  </a:extLst>
                </a:gridCol>
                <a:gridCol w="743140">
                  <a:extLst>
                    <a:ext uri="{9D8B030D-6E8A-4147-A177-3AD203B41FA5}">
                      <a16:colId xmlns:a16="http://schemas.microsoft.com/office/drawing/2014/main" val="494184123"/>
                    </a:ext>
                  </a:extLst>
                </a:gridCol>
                <a:gridCol w="743140">
                  <a:extLst>
                    <a:ext uri="{9D8B030D-6E8A-4147-A177-3AD203B41FA5}">
                      <a16:colId xmlns:a16="http://schemas.microsoft.com/office/drawing/2014/main" val="489781750"/>
                    </a:ext>
                  </a:extLst>
                </a:gridCol>
                <a:gridCol w="743140">
                  <a:extLst>
                    <a:ext uri="{9D8B030D-6E8A-4147-A177-3AD203B41FA5}">
                      <a16:colId xmlns:a16="http://schemas.microsoft.com/office/drawing/2014/main" val="2870108403"/>
                    </a:ext>
                  </a:extLst>
                </a:gridCol>
                <a:gridCol w="743140">
                  <a:extLst>
                    <a:ext uri="{9D8B030D-6E8A-4147-A177-3AD203B41FA5}">
                      <a16:colId xmlns:a16="http://schemas.microsoft.com/office/drawing/2014/main" val="1957179936"/>
                    </a:ext>
                  </a:extLst>
                </a:gridCol>
                <a:gridCol w="658974">
                  <a:extLst>
                    <a:ext uri="{9D8B030D-6E8A-4147-A177-3AD203B41FA5}">
                      <a16:colId xmlns:a16="http://schemas.microsoft.com/office/drawing/2014/main" val="850520153"/>
                    </a:ext>
                  </a:extLst>
                </a:gridCol>
                <a:gridCol w="599233">
                  <a:extLst>
                    <a:ext uri="{9D8B030D-6E8A-4147-A177-3AD203B41FA5}">
                      <a16:colId xmlns:a16="http://schemas.microsoft.com/office/drawing/2014/main" val="2505869834"/>
                    </a:ext>
                  </a:extLst>
                </a:gridCol>
                <a:gridCol w="718710">
                  <a:extLst>
                    <a:ext uri="{9D8B030D-6E8A-4147-A177-3AD203B41FA5}">
                      <a16:colId xmlns:a16="http://schemas.microsoft.com/office/drawing/2014/main" val="714334854"/>
                    </a:ext>
                  </a:extLst>
                </a:gridCol>
                <a:gridCol w="743140">
                  <a:extLst>
                    <a:ext uri="{9D8B030D-6E8A-4147-A177-3AD203B41FA5}">
                      <a16:colId xmlns:a16="http://schemas.microsoft.com/office/drawing/2014/main" val="70642446"/>
                    </a:ext>
                  </a:extLst>
                </a:gridCol>
                <a:gridCol w="743140">
                  <a:extLst>
                    <a:ext uri="{9D8B030D-6E8A-4147-A177-3AD203B41FA5}">
                      <a16:colId xmlns:a16="http://schemas.microsoft.com/office/drawing/2014/main" val="3497130533"/>
                    </a:ext>
                  </a:extLst>
                </a:gridCol>
                <a:gridCol w="613171">
                  <a:extLst>
                    <a:ext uri="{9D8B030D-6E8A-4147-A177-3AD203B41FA5}">
                      <a16:colId xmlns:a16="http://schemas.microsoft.com/office/drawing/2014/main" val="2986976522"/>
                    </a:ext>
                  </a:extLst>
                </a:gridCol>
                <a:gridCol w="654978">
                  <a:extLst>
                    <a:ext uri="{9D8B030D-6E8A-4147-A177-3AD203B41FA5}">
                      <a16:colId xmlns:a16="http://schemas.microsoft.com/office/drawing/2014/main" val="352248086"/>
                    </a:ext>
                  </a:extLst>
                </a:gridCol>
                <a:gridCol w="836142">
                  <a:extLst>
                    <a:ext uri="{9D8B030D-6E8A-4147-A177-3AD203B41FA5}">
                      <a16:colId xmlns:a16="http://schemas.microsoft.com/office/drawing/2014/main" val="3734057863"/>
                    </a:ext>
                  </a:extLst>
                </a:gridCol>
                <a:gridCol w="641041">
                  <a:extLst>
                    <a:ext uri="{9D8B030D-6E8A-4147-A177-3AD203B41FA5}">
                      <a16:colId xmlns:a16="http://schemas.microsoft.com/office/drawing/2014/main" val="205473704"/>
                    </a:ext>
                  </a:extLst>
                </a:gridCol>
                <a:gridCol w="905820">
                  <a:extLst>
                    <a:ext uri="{9D8B030D-6E8A-4147-A177-3AD203B41FA5}">
                      <a16:colId xmlns:a16="http://schemas.microsoft.com/office/drawing/2014/main" val="226290244"/>
                    </a:ext>
                  </a:extLst>
                </a:gridCol>
                <a:gridCol w="989436">
                  <a:extLst>
                    <a:ext uri="{9D8B030D-6E8A-4147-A177-3AD203B41FA5}">
                      <a16:colId xmlns:a16="http://schemas.microsoft.com/office/drawing/2014/main" val="3360765568"/>
                    </a:ext>
                  </a:extLst>
                </a:gridCol>
              </a:tblGrid>
              <a:tr h="672352">
                <a:tc>
                  <a:txBody>
                    <a:bodyPr/>
                    <a:lstStyle/>
                    <a:p>
                      <a:pPr algn="ctr"/>
                      <a:endParaRPr lang="en-GB" sz="120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08.45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09.00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09.30</a:t>
                      </a:r>
                      <a:endParaRPr lang="en-US" sz="120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09.30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09.40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09.40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10.15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10.15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10.30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10.30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10.45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10.45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11.00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11.00</a:t>
                      </a:r>
                      <a:endParaRPr lang="en-US" sz="1200"/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11.45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11.45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12.15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12.15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13.15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13.15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13.30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13.30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14.00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14.00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14.15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14.15</a:t>
                      </a:r>
                    </a:p>
                    <a:p>
                      <a:pPr algn="ctr"/>
                      <a:r>
                        <a:rPr lang="en-GB" sz="1200"/>
                        <a:t>-</a:t>
                      </a:r>
                    </a:p>
                    <a:p>
                      <a:pPr algn="ctr"/>
                      <a:r>
                        <a:rPr lang="en-GB" sz="1200"/>
                        <a:t>14.55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14.55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15.10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930413"/>
                  </a:ext>
                </a:extLst>
              </a:tr>
              <a:tr h="9515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Mon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Fine Motor</a:t>
                      </a:r>
                      <a:endParaRPr lang="en-US" sz="1200"/>
                    </a:p>
                    <a:p>
                      <a:pPr lvl="0" algn="ctr">
                        <a:buNone/>
                      </a:pPr>
                      <a:endParaRPr lang="en-GB" sz="1200"/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 Reg.</a:t>
                      </a:r>
                      <a:endParaRPr lang="en-US" sz="1200"/>
                    </a:p>
                    <a:p>
                      <a:pPr lvl="0" algn="ctr">
                        <a:buNone/>
                      </a:pPr>
                      <a:endParaRPr lang="en-GB" sz="1200"/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 Lunch</a:t>
                      </a:r>
                      <a:endParaRPr lang="en-US" sz="1200"/>
                    </a:p>
                    <a:p>
                      <a:pPr lvl="0" algn="ctr">
                        <a:buNone/>
                      </a:pPr>
                      <a:endParaRPr lang="en-GB" sz="1200"/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 Time</a:t>
                      </a:r>
                      <a:endParaRPr lang="en-US" sz="1200"/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table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Phonics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AoL-CL1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Literacy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Snack</a:t>
                      </a:r>
                    </a:p>
                    <a:p>
                      <a:pPr lvl="0" algn="ctr">
                        <a:buNone/>
                      </a:pPr>
                      <a:endParaRPr lang="en-GB" sz="1200"/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Milk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Play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Time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Guided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Reading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Maths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AoL-CL1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Lunch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Reg.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Story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200" dirty="0"/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PE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92D050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Play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Time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200" dirty="0"/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Art/DT</a:t>
                      </a:r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Open the Book</a:t>
                      </a:r>
                      <a:endParaRPr lang="en-US" sz="1200"/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Assembly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2710575"/>
                  </a:ext>
                </a:extLst>
              </a:tr>
              <a:tr h="77974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Tue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Phonics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AoL-CL2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Literacy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Maths</a:t>
                      </a:r>
                      <a:endParaRPr lang="en-US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AoL-CL2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200" dirty="0"/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Science</a:t>
                      </a:r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RE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/>
                        <a:t>Pastor Tim Assembly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079823"/>
                  </a:ext>
                </a:extLst>
              </a:tr>
              <a:tr h="9515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Wed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Phonics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dirty="0"/>
                        <a:t>AoL-PSED1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Literacy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Maths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 err="1"/>
                        <a:t>AoL</a:t>
                      </a:r>
                      <a:r>
                        <a:rPr lang="en-GB" sz="1200" dirty="0"/>
                        <a:t>-</a:t>
                      </a:r>
                      <a:r>
                        <a:rPr lang="en-US" sz="1200" dirty="0"/>
                        <a:t>PSED1</a:t>
                      </a:r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Life Lessons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200" dirty="0"/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History/ Geography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/>
                        <a:t>Theme Assembly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31143"/>
                  </a:ext>
                </a:extLst>
              </a:tr>
              <a:tr h="89868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Thu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Phonics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dirty="0"/>
                        <a:t>AoL-PSED2</a:t>
                      </a:r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Literacy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Maths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dirty="0"/>
                        <a:t>AoL-PSED2</a:t>
                      </a:r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200" dirty="0"/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Music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2.15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/>
                        <a:t>2.30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sz="1200" dirty="0"/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PE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dirty="0"/>
                        <a:t>Fitness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Story Time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476952"/>
                  </a:ext>
                </a:extLst>
              </a:tr>
              <a:tr h="98051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Fri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Phonics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dirty="0"/>
                        <a:t>AoL-PSED3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Literacy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/>
                        <a:t>Maths</a:t>
                      </a:r>
                      <a:endParaRPr lang="en-US" sz="1200" dirty="0"/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dirty="0"/>
                        <a:t>AoL-PSED3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 err="1"/>
                        <a:t>AoL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/>
                        <a:t>Play Time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dirty="0" err="1"/>
                        <a:t>AoL</a:t>
                      </a:r>
                      <a:endParaRPr lang="en-US" sz="1200" dirty="0"/>
                    </a:p>
                    <a:p>
                      <a:pPr lvl="0" algn="ctr">
                        <a:buNone/>
                      </a:pPr>
                      <a:endParaRPr lang="en-GB" sz="1200" dirty="0"/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dirty="0"/>
                        <a:t>Celebration Assembly</a:t>
                      </a:r>
                    </a:p>
                  </a:txBody>
                  <a:tcPr anchor="ctr">
                    <a:lnL w="38100">
                      <a:solidFill>
                        <a:schemeClr val="tx1"/>
                      </a:solidFill>
                    </a:lnL>
                    <a:lnR w="38100">
                      <a:solidFill>
                        <a:schemeClr val="tx1"/>
                      </a:solidFill>
                    </a:lnR>
                    <a:lnT w="38100">
                      <a:solidFill>
                        <a:schemeClr val="tx1"/>
                      </a:solidFill>
                    </a:lnT>
                    <a:lnB w="38100">
                      <a:solidFill>
                        <a:schemeClr val="tx1"/>
                      </a:solidFill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699034"/>
                  </a:ext>
                </a:extLst>
              </a:tr>
            </a:tbl>
          </a:graphicData>
        </a:graphic>
      </p:graphicFrame>
      <p:pic>
        <p:nvPicPr>
          <p:cNvPr id="5" name="Picture 4" descr="A cartoon bird with a blue head&#10;&#10;Description automatically generated">
            <a:extLst>
              <a:ext uri="{FF2B5EF4-FFF2-40B4-BE49-F238E27FC236}">
                <a16:creationId xmlns:a16="http://schemas.microsoft.com/office/drawing/2014/main" id="{EF79C92A-9021-3614-4432-0F75633DAB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791" r="1087" b="16547"/>
          <a:stretch/>
        </p:blipFill>
        <p:spPr>
          <a:xfrm>
            <a:off x="429758" y="138872"/>
            <a:ext cx="1021521" cy="113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44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464C9-C379-127A-5CE1-9E91DBBF3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8B91E-23D9-BC84-63D6-DEA36A4A2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193" y="411569"/>
            <a:ext cx="10515600" cy="604693"/>
          </a:xfrm>
        </p:spPr>
        <p:txBody>
          <a:bodyPr>
            <a:noAutofit/>
          </a:bodyPr>
          <a:lstStyle/>
          <a:p>
            <a:pPr algn="ctr"/>
            <a:r>
              <a:rPr lang="en-GB" sz="6000" b="1"/>
              <a:t>Robins – Year 1 and 2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30A40F4-1FE4-AA94-E9DC-D04838C50E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5283159"/>
              </p:ext>
            </p:extLst>
          </p:nvPr>
        </p:nvGraphicFramePr>
        <p:xfrm>
          <a:off x="448849" y="1471808"/>
          <a:ext cx="11191620" cy="43507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692">
                  <a:extLst>
                    <a:ext uri="{9D8B030D-6E8A-4147-A177-3AD203B41FA5}">
                      <a16:colId xmlns:a16="http://schemas.microsoft.com/office/drawing/2014/main" val="4216076460"/>
                    </a:ext>
                  </a:extLst>
                </a:gridCol>
                <a:gridCol w="750014">
                  <a:extLst>
                    <a:ext uri="{9D8B030D-6E8A-4147-A177-3AD203B41FA5}">
                      <a16:colId xmlns:a16="http://schemas.microsoft.com/office/drawing/2014/main" val="494184123"/>
                    </a:ext>
                  </a:extLst>
                </a:gridCol>
                <a:gridCol w="815238">
                  <a:extLst>
                    <a:ext uri="{9D8B030D-6E8A-4147-A177-3AD203B41FA5}">
                      <a16:colId xmlns:a16="http://schemas.microsoft.com/office/drawing/2014/main" val="489781750"/>
                    </a:ext>
                  </a:extLst>
                </a:gridCol>
                <a:gridCol w="905908">
                  <a:extLst>
                    <a:ext uri="{9D8B030D-6E8A-4147-A177-3AD203B41FA5}">
                      <a16:colId xmlns:a16="http://schemas.microsoft.com/office/drawing/2014/main" val="2870108403"/>
                    </a:ext>
                  </a:extLst>
                </a:gridCol>
                <a:gridCol w="1110761">
                  <a:extLst>
                    <a:ext uri="{9D8B030D-6E8A-4147-A177-3AD203B41FA5}">
                      <a16:colId xmlns:a16="http://schemas.microsoft.com/office/drawing/2014/main" val="1957179936"/>
                    </a:ext>
                  </a:extLst>
                </a:gridCol>
                <a:gridCol w="932762">
                  <a:extLst>
                    <a:ext uri="{9D8B030D-6E8A-4147-A177-3AD203B41FA5}">
                      <a16:colId xmlns:a16="http://schemas.microsoft.com/office/drawing/2014/main" val="850520153"/>
                    </a:ext>
                  </a:extLst>
                </a:gridCol>
                <a:gridCol w="725493">
                  <a:extLst>
                    <a:ext uri="{9D8B030D-6E8A-4147-A177-3AD203B41FA5}">
                      <a16:colId xmlns:a16="http://schemas.microsoft.com/office/drawing/2014/main" val="2986976522"/>
                    </a:ext>
                  </a:extLst>
                </a:gridCol>
                <a:gridCol w="725493">
                  <a:extLst>
                    <a:ext uri="{9D8B030D-6E8A-4147-A177-3AD203B41FA5}">
                      <a16:colId xmlns:a16="http://schemas.microsoft.com/office/drawing/2014/main" val="10306510"/>
                    </a:ext>
                  </a:extLst>
                </a:gridCol>
                <a:gridCol w="769630">
                  <a:extLst>
                    <a:ext uri="{9D8B030D-6E8A-4147-A177-3AD203B41FA5}">
                      <a16:colId xmlns:a16="http://schemas.microsoft.com/office/drawing/2014/main" val="352248086"/>
                    </a:ext>
                  </a:extLst>
                </a:gridCol>
                <a:gridCol w="702386">
                  <a:extLst>
                    <a:ext uri="{9D8B030D-6E8A-4147-A177-3AD203B41FA5}">
                      <a16:colId xmlns:a16="http://schemas.microsoft.com/office/drawing/2014/main" val="205473704"/>
                    </a:ext>
                  </a:extLst>
                </a:gridCol>
                <a:gridCol w="1213192">
                  <a:extLst>
                    <a:ext uri="{9D8B030D-6E8A-4147-A177-3AD203B41FA5}">
                      <a16:colId xmlns:a16="http://schemas.microsoft.com/office/drawing/2014/main" val="226290244"/>
                    </a:ext>
                  </a:extLst>
                </a:gridCol>
                <a:gridCol w="1167100">
                  <a:extLst>
                    <a:ext uri="{9D8B030D-6E8A-4147-A177-3AD203B41FA5}">
                      <a16:colId xmlns:a16="http://schemas.microsoft.com/office/drawing/2014/main" val="3360765568"/>
                    </a:ext>
                  </a:extLst>
                </a:gridCol>
                <a:gridCol w="693951">
                  <a:extLst>
                    <a:ext uri="{9D8B030D-6E8A-4147-A177-3AD203B41FA5}">
                      <a16:colId xmlns:a16="http://schemas.microsoft.com/office/drawing/2014/main" val="774793312"/>
                    </a:ext>
                  </a:extLst>
                </a:gridCol>
              </a:tblGrid>
              <a:tr h="845545">
                <a:tc>
                  <a:txBody>
                    <a:bodyPr/>
                    <a:lstStyle/>
                    <a:p>
                      <a:pPr algn="ctr"/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/>
                        <a:t>08.45-8:55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/>
                        <a:t>08:55</a:t>
                      </a:r>
                    </a:p>
                    <a:p>
                      <a:pPr algn="ctr"/>
                      <a:r>
                        <a:rPr lang="en-GB" sz="1000" b="1"/>
                        <a:t>-</a:t>
                      </a:r>
                    </a:p>
                    <a:p>
                      <a:pPr algn="ctr"/>
                      <a:r>
                        <a:rPr lang="en-GB" sz="1000" b="1"/>
                        <a:t>09:25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09.30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10:30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/>
                        <a:t>10:30</a:t>
                      </a:r>
                    </a:p>
                    <a:p>
                      <a:pPr algn="ctr"/>
                      <a:r>
                        <a:rPr lang="en-GB" sz="1000" b="1"/>
                        <a:t>-</a:t>
                      </a:r>
                    </a:p>
                    <a:p>
                      <a:pPr algn="ctr"/>
                      <a:r>
                        <a:rPr lang="en-GB" sz="1000" b="1"/>
                        <a:t>10:50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/>
                        <a:t>10:55</a:t>
                      </a:r>
                    </a:p>
                    <a:p>
                      <a:pPr algn="ctr"/>
                      <a:r>
                        <a:rPr lang="en-GB" sz="1000" b="1"/>
                        <a:t>-</a:t>
                      </a:r>
                    </a:p>
                    <a:p>
                      <a:pPr algn="ctr"/>
                      <a:r>
                        <a:rPr lang="en-GB" sz="1000" b="1"/>
                        <a:t>11:55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10:55-12:15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12:15-13:15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13.15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14.00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/>
                        <a:t>14.00</a:t>
                      </a:r>
                    </a:p>
                    <a:p>
                      <a:pPr algn="ctr"/>
                      <a:r>
                        <a:rPr lang="en-GB" sz="1000" b="1"/>
                        <a:t>-</a:t>
                      </a:r>
                    </a:p>
                    <a:p>
                      <a:pPr algn="ctr"/>
                      <a:r>
                        <a:rPr lang="en-GB" sz="1000" b="1"/>
                        <a:t>14.15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/>
                        <a:t>14.15</a:t>
                      </a:r>
                    </a:p>
                    <a:p>
                      <a:pPr algn="ctr"/>
                      <a:r>
                        <a:rPr lang="en-GB" sz="1000" b="1"/>
                        <a:t>-</a:t>
                      </a:r>
                    </a:p>
                    <a:p>
                      <a:pPr algn="ctr"/>
                      <a:r>
                        <a:rPr lang="en-GB" sz="1000" b="1"/>
                        <a:t>14.55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14.55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15.10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15.15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930413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Mon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Morning Activities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Phonics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Maths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English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Reading &amp;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Discovery time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Life Lessons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 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PE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Assembly 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/>
                        <a:t>Open the book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830716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Tues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Morning Activities</a:t>
                      </a:r>
                      <a:endParaRPr lang="en-US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Phonics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Maths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English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Reading &amp; Discovery time</a:t>
                      </a:r>
                      <a:endParaRPr lang="en-US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RE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Art</a:t>
                      </a: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Pastor Tim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4449091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Wed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Morning Activities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Phonics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Maths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English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Reading &amp; Discovery time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Geography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Science</a:t>
                      </a: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Theme Assembly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790162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Thursday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Morning Activities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Phonics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Maths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English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Reading &amp; Discovery time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 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Music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PE 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Fitness</a:t>
                      </a: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4532299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Friday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Morning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Activities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Phonics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Maths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English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Reading &amp; Discovery time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 gridSpan="3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Forest School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Celebration Assembly</a:t>
                      </a:r>
                    </a:p>
                    <a:p>
                      <a:endParaRPr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194689"/>
                  </a:ext>
                </a:extLst>
              </a:tr>
            </a:tbl>
          </a:graphicData>
        </a:graphic>
      </p:graphicFrame>
      <p:pic>
        <p:nvPicPr>
          <p:cNvPr id="3" name="Picture 2" descr="13+ Thousand Cartoon Robin Royalty-Free Images, Stock Photos &amp; Pictures |  Shutterstock">
            <a:extLst>
              <a:ext uri="{FF2B5EF4-FFF2-40B4-BE49-F238E27FC236}">
                <a16:creationId xmlns:a16="http://schemas.microsoft.com/office/drawing/2014/main" id="{F83011F3-B201-7B9A-59D9-B3CAD7E582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197" t="2470" r="8197" b="3333"/>
          <a:stretch>
            <a:fillRect/>
          </a:stretch>
        </p:blipFill>
        <p:spPr>
          <a:xfrm>
            <a:off x="444674" y="115488"/>
            <a:ext cx="561927" cy="60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2BECF-EAB8-1638-118D-D614C318A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718A4-3EC5-F903-AA60-7652F4F4B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193" y="411569"/>
            <a:ext cx="10515600" cy="604693"/>
          </a:xfrm>
        </p:spPr>
        <p:txBody>
          <a:bodyPr>
            <a:noAutofit/>
          </a:bodyPr>
          <a:lstStyle/>
          <a:p>
            <a:pPr algn="ctr"/>
            <a:r>
              <a:rPr lang="en-GB" sz="6000" b="1"/>
              <a:t>Wrens – Year 3 and 4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2F7F6E8-25AB-1ABB-92D5-C9C7CEA350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117738"/>
              </p:ext>
            </p:extLst>
          </p:nvPr>
        </p:nvGraphicFramePr>
        <p:xfrm>
          <a:off x="448849" y="1471808"/>
          <a:ext cx="11127539" cy="41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391">
                  <a:extLst>
                    <a:ext uri="{9D8B030D-6E8A-4147-A177-3AD203B41FA5}">
                      <a16:colId xmlns:a16="http://schemas.microsoft.com/office/drawing/2014/main" val="4216076460"/>
                    </a:ext>
                  </a:extLst>
                </a:gridCol>
                <a:gridCol w="937270">
                  <a:extLst>
                    <a:ext uri="{9D8B030D-6E8A-4147-A177-3AD203B41FA5}">
                      <a16:colId xmlns:a16="http://schemas.microsoft.com/office/drawing/2014/main" val="494184123"/>
                    </a:ext>
                  </a:extLst>
                </a:gridCol>
                <a:gridCol w="1403802">
                  <a:extLst>
                    <a:ext uri="{9D8B030D-6E8A-4147-A177-3AD203B41FA5}">
                      <a16:colId xmlns:a16="http://schemas.microsoft.com/office/drawing/2014/main" val="2870108403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1957179936"/>
                    </a:ext>
                  </a:extLst>
                </a:gridCol>
                <a:gridCol w="1276184">
                  <a:extLst>
                    <a:ext uri="{9D8B030D-6E8A-4147-A177-3AD203B41FA5}">
                      <a16:colId xmlns:a16="http://schemas.microsoft.com/office/drawing/2014/main" val="850520153"/>
                    </a:ext>
                  </a:extLst>
                </a:gridCol>
                <a:gridCol w="906627">
                  <a:extLst>
                    <a:ext uri="{9D8B030D-6E8A-4147-A177-3AD203B41FA5}">
                      <a16:colId xmlns:a16="http://schemas.microsoft.com/office/drawing/2014/main" val="10306510"/>
                    </a:ext>
                  </a:extLst>
                </a:gridCol>
                <a:gridCol w="1387522">
                  <a:extLst>
                    <a:ext uri="{9D8B030D-6E8A-4147-A177-3AD203B41FA5}">
                      <a16:colId xmlns:a16="http://schemas.microsoft.com/office/drawing/2014/main" val="352248086"/>
                    </a:ext>
                  </a:extLst>
                </a:gridCol>
                <a:gridCol w="1262415">
                  <a:extLst>
                    <a:ext uri="{9D8B030D-6E8A-4147-A177-3AD203B41FA5}">
                      <a16:colId xmlns:a16="http://schemas.microsoft.com/office/drawing/2014/main" val="226290244"/>
                    </a:ext>
                  </a:extLst>
                </a:gridCol>
                <a:gridCol w="1231276">
                  <a:extLst>
                    <a:ext uri="{9D8B030D-6E8A-4147-A177-3AD203B41FA5}">
                      <a16:colId xmlns:a16="http://schemas.microsoft.com/office/drawing/2014/main" val="3360765568"/>
                    </a:ext>
                  </a:extLst>
                </a:gridCol>
                <a:gridCol w="867212">
                  <a:extLst>
                    <a:ext uri="{9D8B030D-6E8A-4147-A177-3AD203B41FA5}">
                      <a16:colId xmlns:a16="http://schemas.microsoft.com/office/drawing/2014/main" val="774793312"/>
                    </a:ext>
                  </a:extLst>
                </a:gridCol>
              </a:tblGrid>
              <a:tr h="845545">
                <a:tc>
                  <a:txBody>
                    <a:bodyPr/>
                    <a:lstStyle/>
                    <a:p>
                      <a:pPr algn="ctr"/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08.45-8:55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09.00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10:30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10:30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algn="ctr"/>
                      <a:r>
                        <a:rPr lang="en-GB" sz="1000" b="1" dirty="0"/>
                        <a:t>10:50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10:55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algn="ctr"/>
                      <a:r>
                        <a:rPr lang="en-GB" sz="1000" b="1" dirty="0"/>
                        <a:t>12:15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12:15-13:15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13.15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14.00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14.00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algn="ctr"/>
                      <a:r>
                        <a:rPr lang="en-GB" sz="1000" b="1" dirty="0"/>
                        <a:t>14.55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14.55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15.10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15.15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930413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Mon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Reading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English</a:t>
                      </a: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Maths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Life Lessons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PE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Fitness 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Assembly 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Open the book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830716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Tues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Reading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English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Maths</a:t>
                      </a:r>
                      <a:endParaRPr lang="en-US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History / Geog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History / Geography</a:t>
                      </a: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Pastor Tim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4449091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Wed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TT Rockstars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English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Maths</a:t>
                      </a:r>
                      <a:endParaRPr lang="en-US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PE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RE / Computing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Theme Assembly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790162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Thursday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Spelling Shed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English</a:t>
                      </a:r>
                      <a:endParaRPr lang="en-US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Breaktime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Maths</a:t>
                      </a:r>
                      <a:endParaRPr lang="en-US"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Science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Music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/>
                        <a:t>Science </a:t>
                      </a:r>
                      <a:endParaRPr lang="en-GB" sz="1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4532299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Friday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Reading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Forest School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Art / DT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French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Reading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Celebration Assembly 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194689"/>
                  </a:ext>
                </a:extLst>
              </a:tr>
            </a:tbl>
          </a:graphicData>
        </a:graphic>
      </p:graphicFrame>
      <p:pic>
        <p:nvPicPr>
          <p:cNvPr id="5" name="Picture 4" descr="A brown bird with a long tail&#10;&#10;AI-generated content may be incorrect.">
            <a:extLst>
              <a:ext uri="{FF2B5EF4-FFF2-40B4-BE49-F238E27FC236}">
                <a16:creationId xmlns:a16="http://schemas.microsoft.com/office/drawing/2014/main" id="{71FAC7FF-9A07-5881-6878-ADCAE4E06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333" y="158606"/>
            <a:ext cx="111442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46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1039E-00D3-552F-76BF-F6C97C129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CD341-168C-C854-1B44-788D1C655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193" y="411569"/>
            <a:ext cx="10515600" cy="604693"/>
          </a:xfrm>
        </p:spPr>
        <p:txBody>
          <a:bodyPr>
            <a:noAutofit/>
          </a:bodyPr>
          <a:lstStyle/>
          <a:p>
            <a:pPr algn="ctr"/>
            <a:r>
              <a:rPr lang="en-GB" sz="6000" b="1" dirty="0"/>
              <a:t>Swallows – year 5and 6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DBC6AB6-F2BE-C735-4DA8-7F93858A27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9100479"/>
              </p:ext>
            </p:extLst>
          </p:nvPr>
        </p:nvGraphicFramePr>
        <p:xfrm>
          <a:off x="448849" y="1471808"/>
          <a:ext cx="9801030" cy="41935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692">
                  <a:extLst>
                    <a:ext uri="{9D8B030D-6E8A-4147-A177-3AD203B41FA5}">
                      <a16:colId xmlns:a16="http://schemas.microsoft.com/office/drawing/2014/main" val="4216076460"/>
                    </a:ext>
                  </a:extLst>
                </a:gridCol>
                <a:gridCol w="691115">
                  <a:extLst>
                    <a:ext uri="{9D8B030D-6E8A-4147-A177-3AD203B41FA5}">
                      <a16:colId xmlns:a16="http://schemas.microsoft.com/office/drawing/2014/main" val="494184123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489781750"/>
                    </a:ext>
                  </a:extLst>
                </a:gridCol>
                <a:gridCol w="704088">
                  <a:extLst>
                    <a:ext uri="{9D8B030D-6E8A-4147-A177-3AD203B41FA5}">
                      <a16:colId xmlns:a16="http://schemas.microsoft.com/office/drawing/2014/main" val="1957179936"/>
                    </a:ext>
                  </a:extLst>
                </a:gridCol>
                <a:gridCol w="1033272">
                  <a:extLst>
                    <a:ext uri="{9D8B030D-6E8A-4147-A177-3AD203B41FA5}">
                      <a16:colId xmlns:a16="http://schemas.microsoft.com/office/drawing/2014/main" val="850520153"/>
                    </a:ext>
                  </a:extLst>
                </a:gridCol>
                <a:gridCol w="576072">
                  <a:extLst>
                    <a:ext uri="{9D8B030D-6E8A-4147-A177-3AD203B41FA5}">
                      <a16:colId xmlns:a16="http://schemas.microsoft.com/office/drawing/2014/main" val="1562284911"/>
                    </a:ext>
                  </a:extLst>
                </a:gridCol>
                <a:gridCol w="681147">
                  <a:extLst>
                    <a:ext uri="{9D8B030D-6E8A-4147-A177-3AD203B41FA5}">
                      <a16:colId xmlns:a16="http://schemas.microsoft.com/office/drawing/2014/main" val="10306510"/>
                    </a:ext>
                  </a:extLst>
                </a:gridCol>
                <a:gridCol w="1091820">
                  <a:extLst>
                    <a:ext uri="{9D8B030D-6E8A-4147-A177-3AD203B41FA5}">
                      <a16:colId xmlns:a16="http://schemas.microsoft.com/office/drawing/2014/main" val="352248086"/>
                    </a:ext>
                  </a:extLst>
                </a:gridCol>
                <a:gridCol w="659049">
                  <a:extLst>
                    <a:ext uri="{9D8B030D-6E8A-4147-A177-3AD203B41FA5}">
                      <a16:colId xmlns:a16="http://schemas.microsoft.com/office/drawing/2014/main" val="226290244"/>
                    </a:ext>
                  </a:extLst>
                </a:gridCol>
                <a:gridCol w="639307">
                  <a:extLst>
                    <a:ext uri="{9D8B030D-6E8A-4147-A177-3AD203B41FA5}">
                      <a16:colId xmlns:a16="http://schemas.microsoft.com/office/drawing/2014/main" val="2232090245"/>
                    </a:ext>
                  </a:extLst>
                </a:gridCol>
                <a:gridCol w="797037">
                  <a:extLst>
                    <a:ext uri="{9D8B030D-6E8A-4147-A177-3AD203B41FA5}">
                      <a16:colId xmlns:a16="http://schemas.microsoft.com/office/drawing/2014/main" val="3360765568"/>
                    </a:ext>
                  </a:extLst>
                </a:gridCol>
                <a:gridCol w="693951">
                  <a:extLst>
                    <a:ext uri="{9D8B030D-6E8A-4147-A177-3AD203B41FA5}">
                      <a16:colId xmlns:a16="http://schemas.microsoft.com/office/drawing/2014/main" val="774793312"/>
                    </a:ext>
                  </a:extLst>
                </a:gridCol>
              </a:tblGrid>
              <a:tr h="845545">
                <a:tc>
                  <a:txBody>
                    <a:bodyPr/>
                    <a:lstStyle/>
                    <a:p>
                      <a:pPr algn="ctr"/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08.45-8:55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08:55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10:30</a:t>
                      </a:r>
                      <a:endParaRPr lang="en-GB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10:30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algn="ctr"/>
                      <a:r>
                        <a:rPr lang="en-GB" sz="1000" b="1" dirty="0"/>
                        <a:t>10:50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10:50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algn="ctr"/>
                      <a:r>
                        <a:rPr lang="en-GB" sz="1000" b="1" dirty="0"/>
                        <a:t>1:15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12:15-13:15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13.15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14.15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14.15</a:t>
                      </a:r>
                    </a:p>
                    <a:p>
                      <a:pPr algn="ctr"/>
                      <a:r>
                        <a:rPr lang="en-GB" sz="1000" b="1" dirty="0"/>
                        <a:t>-</a:t>
                      </a:r>
                    </a:p>
                    <a:p>
                      <a:pPr algn="ctr"/>
                      <a:r>
                        <a:rPr lang="en-GB" sz="1000" b="1" dirty="0"/>
                        <a:t>14.55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15:00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-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15.10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15.15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8930413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Mon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Morning Activities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English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</a:t>
                      </a: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Maths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Art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Spellings &amp; homework </a:t>
                      </a:r>
                    </a:p>
                  </a:txBody>
                  <a:tcPr anchor="ctr">
                    <a:solidFill>
                      <a:srgbClr val="6C4C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 Open the book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Assembly 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830716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Tues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Morning Activities</a:t>
                      </a:r>
                      <a:endParaRPr 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English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</a:t>
                      </a: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Maths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 gridSpan="3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History 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Pastor Tim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Assembly 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4449091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Wed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Morning Activities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Science 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RE 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French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Geography </a:t>
                      </a:r>
                      <a:endParaRPr lang="en-GB" sz="1000" b="1" dirty="0" err="1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PE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Theme Assembly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790162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Thursday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Morning Activities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English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</a:t>
                      </a: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Maths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000" b="1" dirty="0"/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Life Lessons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Fitness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Music 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4532299"/>
                  </a:ext>
                </a:extLst>
              </a:tr>
              <a:tr h="66173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Friday</a:t>
                      </a:r>
                    </a:p>
                    <a:p>
                      <a:pPr lvl="0" algn="ctr">
                        <a:buNone/>
                      </a:pPr>
                      <a:endParaRPr lang="en-GB" sz="1000" b="1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Morning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Activities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English </a:t>
                      </a:r>
                    </a:p>
                  </a:txBody>
                  <a:tcPr anchor="ctr">
                    <a:solidFill>
                      <a:srgbClr val="F069D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Break</a:t>
                      </a: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Maths </a:t>
                      </a:r>
                    </a:p>
                  </a:txBody>
                  <a:tcPr anchor="ctr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Lunch</a:t>
                      </a:r>
                    </a:p>
                  </a:txBody>
                  <a:tcPr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PE</a:t>
                      </a:r>
                      <a:endParaRPr lang="en-US" dirty="0"/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Swimming 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French &amp;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Reading </a:t>
                      </a:r>
                    </a:p>
                    <a:p>
                      <a:pPr lvl="0" algn="ctr">
                        <a:buNone/>
                      </a:pPr>
                      <a:endParaRPr lang="en-GB" sz="1000" b="1" dirty="0"/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Celebration</a:t>
                      </a:r>
                      <a:endParaRPr lang="en-US" dirty="0"/>
                    </a:p>
                    <a:p>
                      <a:pPr lvl="0" algn="ctr">
                        <a:buNone/>
                      </a:pPr>
                      <a:r>
                        <a:rPr lang="en-GB" sz="1000" b="1" dirty="0"/>
                        <a:t>Assembly  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00" b="1" dirty="0"/>
                        <a:t>Home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194689"/>
                  </a:ext>
                </a:extLst>
              </a:tr>
            </a:tbl>
          </a:graphicData>
        </a:graphic>
      </p:graphicFrame>
      <p:pic>
        <p:nvPicPr>
          <p:cNvPr id="6" name="Picture 5" descr="A blue and yellow bird flying&#10;&#10;AI-generated content may be incorrect.">
            <a:extLst>
              <a:ext uri="{FF2B5EF4-FFF2-40B4-BE49-F238E27FC236}">
                <a16:creationId xmlns:a16="http://schemas.microsoft.com/office/drawing/2014/main" id="{DE7CBA6D-1283-CBE0-F167-874916134F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77" y="206231"/>
            <a:ext cx="132397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76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lderType xmlns="a6dd6bb5-241f-4292-b21d-a2d7ed304ee7" xsi:nil="true"/>
    <TeamsChannelId xmlns="a6dd6bb5-241f-4292-b21d-a2d7ed304ee7" xsi:nil="true"/>
    <AppVersion xmlns="a6dd6bb5-241f-4292-b21d-a2d7ed304ee7" xsi:nil="true"/>
    <NotebookType xmlns="a6dd6bb5-241f-4292-b21d-a2d7ed304ee7" xsi:nil="true"/>
    <CultureName xmlns="a6dd6bb5-241f-4292-b21d-a2d7ed304ee7" xsi:nil="true"/>
    <lcf76f155ced4ddcb4097134ff3c332f xmlns="a6dd6bb5-241f-4292-b21d-a2d7ed304ee7">
      <Terms xmlns="http://schemas.microsoft.com/office/infopath/2007/PartnerControls"/>
    </lcf76f155ced4ddcb4097134ff3c332f>
    <TaxCatchAll xmlns="a458297a-84f2-4691-bcb6-b3207bff4844" xsi:nil="true"/>
    <Date xmlns="a6dd6bb5-241f-4292-b21d-a2d7ed304ee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EA1335A5925347988ED4DB69609B86" ma:contentTypeVersion="24" ma:contentTypeDescription="Create a new document." ma:contentTypeScope="" ma:versionID="abfdb051ffc6050992dd5d5085a22fd4">
  <xsd:schema xmlns:xsd="http://www.w3.org/2001/XMLSchema" xmlns:xs="http://www.w3.org/2001/XMLSchema" xmlns:p="http://schemas.microsoft.com/office/2006/metadata/properties" xmlns:ns2="a6dd6bb5-241f-4292-b21d-a2d7ed304ee7" xmlns:ns3="a458297a-84f2-4691-bcb6-b3207bff4844" targetNamespace="http://schemas.microsoft.com/office/2006/metadata/properties" ma:root="true" ma:fieldsID="dfdd5f6b4b888b25c63de6dbf9709c38" ns2:_="" ns3:_="">
    <xsd:import namespace="a6dd6bb5-241f-4292-b21d-a2d7ed304ee7"/>
    <xsd:import namespace="a458297a-84f2-4691-bcb6-b3207bff4844"/>
    <xsd:element name="properties">
      <xsd:complexType>
        <xsd:sequence>
          <xsd:element name="documentManagement">
            <xsd:complexType>
              <xsd:all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dd6bb5-241f-4292-b21d-a2d7ed304ee7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CultureName" ma:index="10" nillable="true" ma:displayName="Culture Name" ma:internalName="CultureName">
      <xsd:simpleType>
        <xsd:restriction base="dms:Text"/>
      </xsd:simpleType>
    </xsd:element>
    <xsd:element name="AppVersion" ma:index="11" nillable="true" ma:displayName="App Version" ma:internalName="AppVersion">
      <xsd:simpleType>
        <xsd:restriction base="dms:Text"/>
      </xsd:simpleType>
    </xsd:element>
    <xsd:element name="TeamsChannelId" ma:index="12" nillable="true" ma:displayName="Teams Channel Id" ma:internalName="TeamsChannelId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3349303-c497-4679-a85a-8cdeb2d6a5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7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" ma:index="30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58297a-84f2-4691-bcb6-b3207bff4844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f8553446-1e76-431f-81c3-a43c265aa951}" ma:internalName="TaxCatchAll" ma:showField="CatchAllData" ma:web="a458297a-84f2-4691-bcb6-b3207bff48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C97021-EE16-4FF0-B4C4-090993892674}">
  <ds:schemaRefs>
    <ds:schemaRef ds:uri="a458297a-84f2-4691-bcb6-b3207bff4844"/>
    <ds:schemaRef ds:uri="a6dd6bb5-241f-4292-b21d-a2d7ed304ee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A6C85F5-CABD-45FB-AE2E-5F3794F2BA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11C5CB-DF37-4804-93FB-1864BB7C3E98}">
  <ds:schemaRefs>
    <ds:schemaRef ds:uri="a458297a-84f2-4691-bcb6-b3207bff4844"/>
    <ds:schemaRef ds:uri="a6dd6bb5-241f-4292-b21d-a2d7ed304ee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450</Words>
  <Application>Microsoft Office PowerPoint</Application>
  <PresentationFormat>Widescreen</PresentationFormat>
  <Paragraphs>371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Chaffinches – Reception</vt:lpstr>
      <vt:lpstr>Robins – Year 1 and 2</vt:lpstr>
      <vt:lpstr>Wrens – Year 3 and 4</vt:lpstr>
      <vt:lpstr>Swallows – year 5and 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Executive Head</dc:creator>
  <cp:lastModifiedBy>Charys Rushbrook</cp:lastModifiedBy>
  <cp:revision>90</cp:revision>
  <cp:lastPrinted>2024-09-05T14:24:26Z</cp:lastPrinted>
  <dcterms:created xsi:type="dcterms:W3CDTF">2021-05-24T10:56:46Z</dcterms:created>
  <dcterms:modified xsi:type="dcterms:W3CDTF">2025-09-02T16:19:08Z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0x0101005BEA1335A5925347988ED4DB69609B86</vt:lpwstr>
  </property>
  <property fmtid="{D5CDD505-2E9C-101B-9397-08002B2CF9AE}" pid="3" name="MediaServiceImageTags">
    <vt:lpwstr/>
  </property>
</Properties>
</file>