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256" r:id="rId5"/>
    <p:sldId id="257" r:id="rId6"/>
    <p:sldId id="258" r:id="rId7"/>
    <p:sldId id="261" r:id="rId8"/>
    <p:sldId id="262" r:id="rId9"/>
    <p:sldId id="260" r:id="rId10"/>
    <p:sldId id="263" r:id="rId11"/>
    <p:sldId id="266" r:id="rId12"/>
    <p:sldId id="268" r:id="rId13"/>
    <p:sldId id="264" r:id="rId14"/>
    <p:sldId id="267" r:id="rId15"/>
    <p:sldId id="270" r:id="rId16"/>
    <p:sldId id="259" r:id="rId17"/>
    <p:sldId id="265" r:id="rId18"/>
    <p:sldId id="272" r:id="rId19"/>
    <p:sldId id="269" r:id="rId20"/>
    <p:sldId id="273" r:id="rId21"/>
    <p:sldId id="277" r:id="rId22"/>
    <p:sldId id="274" r:id="rId23"/>
    <p:sldId id="275" r:id="rId24"/>
    <p:sldId id="278" r:id="rId25"/>
    <p:sldId id="276" r:id="rId26"/>
    <p:sldId id="284" r:id="rId27"/>
    <p:sldId id="287" r:id="rId28"/>
    <p:sldId id="288" r:id="rId29"/>
    <p:sldId id="286" r:id="rId3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A6F8"/>
    <a:srgbClr val="C992F6"/>
    <a:srgbClr val="A70F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4660"/>
  </p:normalViewPr>
  <p:slideViewPr>
    <p:cSldViewPr snapToGrid="0">
      <p:cViewPr varScale="1">
        <p:scale>
          <a:sx n="78" d="100"/>
          <a:sy n="78" d="100"/>
        </p:scale>
        <p:origin x="82" y="2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Williams" userId="5e6388ba-d047-437f-b031-70312d52e610" providerId="ADAL" clId="{45A106B9-24A8-4236-A612-F4ECBD24C2DC}"/>
    <pc:docChg chg="undo custSel addSld modSld sldOrd">
      <pc:chgData name="Paul Williams" userId="5e6388ba-d047-437f-b031-70312d52e610" providerId="ADAL" clId="{45A106B9-24A8-4236-A612-F4ECBD24C2DC}" dt="2022-12-09T10:39:09.489" v="446" actId="1076"/>
      <pc:docMkLst>
        <pc:docMk/>
      </pc:docMkLst>
      <pc:sldChg chg="modSp">
        <pc:chgData name="Paul Williams" userId="5e6388ba-d047-437f-b031-70312d52e610" providerId="ADAL" clId="{45A106B9-24A8-4236-A612-F4ECBD24C2DC}" dt="2022-12-08T13:56:14.271" v="295" actId="1076"/>
        <pc:sldMkLst>
          <pc:docMk/>
          <pc:sldMk cId="1237005243" sldId="257"/>
        </pc:sldMkLst>
        <pc:spChg chg="mod">
          <ac:chgData name="Paul Williams" userId="5e6388ba-d047-437f-b031-70312d52e610" providerId="ADAL" clId="{45A106B9-24A8-4236-A612-F4ECBD24C2DC}" dt="2022-12-08T13:56:06.339" v="292" actId="20577"/>
          <ac:spMkLst>
            <pc:docMk/>
            <pc:sldMk cId="1237005243" sldId="257"/>
            <ac:spMk id="4" creationId="{AF871EA0-ADD5-4681-91B8-D0A119C17644}"/>
          </ac:spMkLst>
        </pc:spChg>
        <pc:spChg chg="mod">
          <ac:chgData name="Paul Williams" userId="5e6388ba-d047-437f-b031-70312d52e610" providerId="ADAL" clId="{45A106B9-24A8-4236-A612-F4ECBD24C2DC}" dt="2022-12-08T13:56:08.777" v="293" actId="403"/>
          <ac:spMkLst>
            <pc:docMk/>
            <pc:sldMk cId="1237005243" sldId="257"/>
            <ac:spMk id="6" creationId="{CA58B6D4-C3F8-4F84-8959-17BC05FE758B}"/>
          </ac:spMkLst>
        </pc:spChg>
        <pc:spChg chg="mod">
          <ac:chgData name="Paul Williams" userId="5e6388ba-d047-437f-b031-70312d52e610" providerId="ADAL" clId="{45A106B9-24A8-4236-A612-F4ECBD24C2DC}" dt="2022-12-08T13:56:14.271" v="295" actId="1076"/>
          <ac:spMkLst>
            <pc:docMk/>
            <pc:sldMk cId="1237005243" sldId="257"/>
            <ac:spMk id="7" creationId="{ED86256B-75A9-489A-BB10-06C72A07F3A2}"/>
          </ac:spMkLst>
        </pc:spChg>
        <pc:spChg chg="mod">
          <ac:chgData name="Paul Williams" userId="5e6388ba-d047-437f-b031-70312d52e610" providerId="ADAL" clId="{45A106B9-24A8-4236-A612-F4ECBD24C2DC}" dt="2022-12-08T13:55:55.047" v="288" actId="1076"/>
          <ac:spMkLst>
            <pc:docMk/>
            <pc:sldMk cId="1237005243" sldId="257"/>
            <ac:spMk id="9" creationId="{A5AF7CD9-CFE1-4F7B-A22D-32AA88F9E40B}"/>
          </ac:spMkLst>
        </pc:spChg>
        <pc:spChg chg="mod">
          <ac:chgData name="Paul Williams" userId="5e6388ba-d047-437f-b031-70312d52e610" providerId="ADAL" clId="{45A106B9-24A8-4236-A612-F4ECBD24C2DC}" dt="2022-12-08T13:55:58.672" v="289" actId="403"/>
          <ac:spMkLst>
            <pc:docMk/>
            <pc:sldMk cId="1237005243" sldId="257"/>
            <ac:spMk id="10" creationId="{3243E101-BB1B-4F55-9F40-5D44DC5FA198}"/>
          </ac:spMkLst>
        </pc:spChg>
        <pc:picChg chg="mod">
          <ac:chgData name="Paul Williams" userId="5e6388ba-d047-437f-b031-70312d52e610" providerId="ADAL" clId="{45A106B9-24A8-4236-A612-F4ECBD24C2DC}" dt="2022-12-08T13:55:53.143" v="287" actId="1076"/>
          <ac:picMkLst>
            <pc:docMk/>
            <pc:sldMk cId="1237005243" sldId="257"/>
            <ac:picMk id="25" creationId="{58EAC170-34EA-43A4-B610-78F9F06D4EAC}"/>
          </ac:picMkLst>
        </pc:picChg>
        <pc:picChg chg="mod">
          <ac:chgData name="Paul Williams" userId="5e6388ba-d047-437f-b031-70312d52e610" providerId="ADAL" clId="{45A106B9-24A8-4236-A612-F4ECBD24C2DC}" dt="2022-12-08T13:55:51.447" v="286" actId="1076"/>
          <ac:picMkLst>
            <pc:docMk/>
            <pc:sldMk cId="1237005243" sldId="257"/>
            <ac:picMk id="26" creationId="{DEEA2CE5-9D82-4A04-8509-D187D0134D6F}"/>
          </ac:picMkLst>
        </pc:picChg>
      </pc:sldChg>
      <pc:sldChg chg="modSp">
        <pc:chgData name="Paul Williams" userId="5e6388ba-d047-437f-b031-70312d52e610" providerId="ADAL" clId="{45A106B9-24A8-4236-A612-F4ECBD24C2DC}" dt="2022-12-08T13:55:40.647" v="283" actId="1076"/>
        <pc:sldMkLst>
          <pc:docMk/>
          <pc:sldMk cId="3823553229" sldId="258"/>
        </pc:sldMkLst>
        <pc:spChg chg="mod">
          <ac:chgData name="Paul Williams" userId="5e6388ba-d047-437f-b031-70312d52e610" providerId="ADAL" clId="{45A106B9-24A8-4236-A612-F4ECBD24C2DC}" dt="2022-12-08T13:55:05.031" v="271" actId="1076"/>
          <ac:spMkLst>
            <pc:docMk/>
            <pc:sldMk cId="3823553229" sldId="258"/>
            <ac:spMk id="4" creationId="{AF871EA0-ADD5-4681-91B8-D0A119C17644}"/>
          </ac:spMkLst>
        </pc:spChg>
        <pc:spChg chg="mod">
          <ac:chgData name="Paul Williams" userId="5e6388ba-d047-437f-b031-70312d52e610" providerId="ADAL" clId="{45A106B9-24A8-4236-A612-F4ECBD24C2DC}" dt="2022-12-08T13:55:31.664" v="281" actId="403"/>
          <ac:spMkLst>
            <pc:docMk/>
            <pc:sldMk cId="3823553229" sldId="258"/>
            <ac:spMk id="6" creationId="{CA58B6D4-C3F8-4F84-8959-17BC05FE758B}"/>
          </ac:spMkLst>
        </pc:spChg>
        <pc:spChg chg="mod">
          <ac:chgData name="Paul Williams" userId="5e6388ba-d047-437f-b031-70312d52e610" providerId="ADAL" clId="{45A106B9-24A8-4236-A612-F4ECBD24C2DC}" dt="2022-12-08T13:55:22.972" v="278" actId="20577"/>
          <ac:spMkLst>
            <pc:docMk/>
            <pc:sldMk cId="3823553229" sldId="258"/>
            <ac:spMk id="8" creationId="{51536713-51CF-4C74-AC22-C2C1CE1B242D}"/>
          </ac:spMkLst>
        </pc:spChg>
        <pc:spChg chg="mod">
          <ac:chgData name="Paul Williams" userId="5e6388ba-d047-437f-b031-70312d52e610" providerId="ADAL" clId="{45A106B9-24A8-4236-A612-F4ECBD24C2DC}" dt="2022-12-08T13:55:14.015" v="275" actId="1076"/>
          <ac:spMkLst>
            <pc:docMk/>
            <pc:sldMk cId="3823553229" sldId="258"/>
            <ac:spMk id="9" creationId="{A5AF7CD9-CFE1-4F7B-A22D-32AA88F9E40B}"/>
          </ac:spMkLst>
        </pc:spChg>
        <pc:spChg chg="mod">
          <ac:chgData name="Paul Williams" userId="5e6388ba-d047-437f-b031-70312d52e610" providerId="ADAL" clId="{45A106B9-24A8-4236-A612-F4ECBD24C2DC}" dt="2022-12-08T13:55:29.375" v="280" actId="1076"/>
          <ac:spMkLst>
            <pc:docMk/>
            <pc:sldMk cId="3823553229" sldId="258"/>
            <ac:spMk id="10" creationId="{3243E101-BB1B-4F55-9F40-5D44DC5FA198}"/>
          </ac:spMkLst>
        </pc:spChg>
        <pc:spChg chg="mod">
          <ac:chgData name="Paul Williams" userId="5e6388ba-d047-437f-b031-70312d52e610" providerId="ADAL" clId="{45A106B9-24A8-4236-A612-F4ECBD24C2DC}" dt="2022-12-08T13:55:40.647" v="283" actId="1076"/>
          <ac:spMkLst>
            <pc:docMk/>
            <pc:sldMk cId="3823553229" sldId="258"/>
            <ac:spMk id="35" creationId="{00000000-0000-0000-0000-000000000000}"/>
          </ac:spMkLst>
        </pc:spChg>
      </pc:sldChg>
      <pc:sldChg chg="modSp">
        <pc:chgData name="Paul Williams" userId="5e6388ba-d047-437f-b031-70312d52e610" providerId="ADAL" clId="{45A106B9-24A8-4236-A612-F4ECBD24C2DC}" dt="2022-12-08T13:49:26.248" v="184" actId="1076"/>
        <pc:sldMkLst>
          <pc:docMk/>
          <pc:sldMk cId="236538536" sldId="259"/>
        </pc:sldMkLst>
        <pc:spChg chg="mod">
          <ac:chgData name="Paul Williams" userId="5e6388ba-d047-437f-b031-70312d52e610" providerId="ADAL" clId="{45A106B9-24A8-4236-A612-F4ECBD24C2DC}" dt="2022-12-08T13:49:26.248" v="184" actId="1076"/>
          <ac:spMkLst>
            <pc:docMk/>
            <pc:sldMk cId="236538536" sldId="259"/>
            <ac:spMk id="4" creationId="{AF871EA0-ADD5-4681-91B8-D0A119C17644}"/>
          </ac:spMkLst>
        </pc:spChg>
        <pc:spChg chg="mod">
          <ac:chgData name="Paul Williams" userId="5e6388ba-d047-437f-b031-70312d52e610" providerId="ADAL" clId="{45A106B9-24A8-4236-A612-F4ECBD24C2DC}" dt="2022-12-08T13:48:01.009" v="164" actId="403"/>
          <ac:spMkLst>
            <pc:docMk/>
            <pc:sldMk cId="236538536" sldId="259"/>
            <ac:spMk id="6" creationId="{CA58B6D4-C3F8-4F84-8959-17BC05FE758B}"/>
          </ac:spMkLst>
        </pc:spChg>
        <pc:spChg chg="mod">
          <ac:chgData name="Paul Williams" userId="5e6388ba-d047-437f-b031-70312d52e610" providerId="ADAL" clId="{45A106B9-24A8-4236-A612-F4ECBD24C2DC}" dt="2022-12-08T13:48:12.337" v="167" actId="403"/>
          <ac:spMkLst>
            <pc:docMk/>
            <pc:sldMk cId="236538536" sldId="259"/>
            <ac:spMk id="7" creationId="{ED86256B-75A9-489A-BB10-06C72A07F3A2}"/>
          </ac:spMkLst>
        </pc:spChg>
        <pc:spChg chg="mod">
          <ac:chgData name="Paul Williams" userId="5e6388ba-d047-437f-b031-70312d52e610" providerId="ADAL" clId="{45A106B9-24A8-4236-A612-F4ECBD24C2DC}" dt="2022-12-08T13:48:15.650" v="168" actId="403"/>
          <ac:spMkLst>
            <pc:docMk/>
            <pc:sldMk cId="236538536" sldId="259"/>
            <ac:spMk id="9" creationId="{A5AF7CD9-CFE1-4F7B-A22D-32AA88F9E40B}"/>
          </ac:spMkLst>
        </pc:spChg>
        <pc:spChg chg="mod">
          <ac:chgData name="Paul Williams" userId="5e6388ba-d047-437f-b031-70312d52e610" providerId="ADAL" clId="{45A106B9-24A8-4236-A612-F4ECBD24C2DC}" dt="2022-12-08T13:48:50.519" v="178" actId="1076"/>
          <ac:spMkLst>
            <pc:docMk/>
            <pc:sldMk cId="236538536" sldId="259"/>
            <ac:spMk id="10" creationId="{3243E101-BB1B-4F55-9F40-5D44DC5FA198}"/>
          </ac:spMkLst>
        </pc:spChg>
        <pc:spChg chg="mod">
          <ac:chgData name="Paul Williams" userId="5e6388ba-d047-437f-b031-70312d52e610" providerId="ADAL" clId="{45A106B9-24A8-4236-A612-F4ECBD24C2DC}" dt="2022-12-08T13:48:28.616" v="172" actId="14100"/>
          <ac:spMkLst>
            <pc:docMk/>
            <pc:sldMk cId="236538536" sldId="259"/>
            <ac:spMk id="11" creationId="{3243E101-BB1B-4F55-9F40-5D44DC5FA198}"/>
          </ac:spMkLst>
        </pc:spChg>
        <pc:spChg chg="mod">
          <ac:chgData name="Paul Williams" userId="5e6388ba-d047-437f-b031-70312d52e610" providerId="ADAL" clId="{45A106B9-24A8-4236-A612-F4ECBD24C2DC}" dt="2022-12-08T13:49:09.607" v="180" actId="1076"/>
          <ac:spMkLst>
            <pc:docMk/>
            <pc:sldMk cId="236538536" sldId="259"/>
            <ac:spMk id="12" creationId="{ED86256B-75A9-489A-BB10-06C72A07F3A2}"/>
          </ac:spMkLst>
        </pc:spChg>
        <pc:picChg chg="mod">
          <ac:chgData name="Paul Williams" userId="5e6388ba-d047-437f-b031-70312d52e610" providerId="ADAL" clId="{45A106B9-24A8-4236-A612-F4ECBD24C2DC}" dt="2022-12-08T13:48:32.935" v="173" actId="1076"/>
          <ac:picMkLst>
            <pc:docMk/>
            <pc:sldMk cId="236538536" sldId="259"/>
            <ac:picMk id="5" creationId="{00000000-0000-0000-0000-000000000000}"/>
          </ac:picMkLst>
        </pc:picChg>
        <pc:picChg chg="mod">
          <ac:chgData name="Paul Williams" userId="5e6388ba-d047-437f-b031-70312d52e610" providerId="ADAL" clId="{45A106B9-24A8-4236-A612-F4ECBD24C2DC}" dt="2022-12-08T13:48:58.695" v="179" actId="1076"/>
          <ac:picMkLst>
            <pc:docMk/>
            <pc:sldMk cId="236538536" sldId="259"/>
            <ac:picMk id="13" creationId="{00000000-0000-0000-0000-000000000000}"/>
          </ac:picMkLst>
        </pc:picChg>
        <pc:picChg chg="mod">
          <ac:chgData name="Paul Williams" userId="5e6388ba-d047-437f-b031-70312d52e610" providerId="ADAL" clId="{45A106B9-24A8-4236-A612-F4ECBD24C2DC}" dt="2022-12-08T13:47:58.143" v="163" actId="14100"/>
          <ac:picMkLst>
            <pc:docMk/>
            <pc:sldMk cId="236538536" sldId="259"/>
            <ac:picMk id="15" creationId="{00000000-0000-0000-0000-000000000000}"/>
          </ac:picMkLst>
        </pc:picChg>
      </pc:sldChg>
      <pc:sldChg chg="modSp">
        <pc:chgData name="Paul Williams" userId="5e6388ba-d047-437f-b031-70312d52e610" providerId="ADAL" clId="{45A106B9-24A8-4236-A612-F4ECBD24C2DC}" dt="2022-12-08T13:52:59.319" v="228" actId="1076"/>
        <pc:sldMkLst>
          <pc:docMk/>
          <pc:sldMk cId="1391748317" sldId="260"/>
        </pc:sldMkLst>
        <pc:spChg chg="mod">
          <ac:chgData name="Paul Williams" userId="5e6388ba-d047-437f-b031-70312d52e610" providerId="ADAL" clId="{45A106B9-24A8-4236-A612-F4ECBD24C2DC}" dt="2022-12-08T13:52:06.689" v="207" actId="403"/>
          <ac:spMkLst>
            <pc:docMk/>
            <pc:sldMk cId="1391748317" sldId="260"/>
            <ac:spMk id="4" creationId="{AF871EA0-ADD5-4681-91B8-D0A119C17644}"/>
          </ac:spMkLst>
        </pc:spChg>
        <pc:spChg chg="mod">
          <ac:chgData name="Paul Williams" userId="5e6388ba-d047-437f-b031-70312d52e610" providerId="ADAL" clId="{45A106B9-24A8-4236-A612-F4ECBD24C2DC}" dt="2022-12-08T13:52:02.538" v="206" actId="403"/>
          <ac:spMkLst>
            <pc:docMk/>
            <pc:sldMk cId="1391748317" sldId="260"/>
            <ac:spMk id="6" creationId="{CA58B6D4-C3F8-4F84-8959-17BC05FE758B}"/>
          </ac:spMkLst>
        </pc:spChg>
        <pc:spChg chg="mod">
          <ac:chgData name="Paul Williams" userId="5e6388ba-d047-437f-b031-70312d52e610" providerId="ADAL" clId="{45A106B9-24A8-4236-A612-F4ECBD24C2DC}" dt="2022-12-08T13:51:41.210" v="200" actId="403"/>
          <ac:spMkLst>
            <pc:docMk/>
            <pc:sldMk cId="1391748317" sldId="260"/>
            <ac:spMk id="7" creationId="{ED86256B-75A9-489A-BB10-06C72A07F3A2}"/>
          </ac:spMkLst>
        </pc:spChg>
        <pc:spChg chg="mod">
          <ac:chgData name="Paul Williams" userId="5e6388ba-d047-437f-b031-70312d52e610" providerId="ADAL" clId="{45A106B9-24A8-4236-A612-F4ECBD24C2DC}" dt="2022-12-08T13:51:55.799" v="204" actId="1076"/>
          <ac:spMkLst>
            <pc:docMk/>
            <pc:sldMk cId="1391748317" sldId="260"/>
            <ac:spMk id="10" creationId="{3243E101-BB1B-4F55-9F40-5D44DC5FA198}"/>
          </ac:spMkLst>
        </pc:spChg>
        <pc:spChg chg="mod">
          <ac:chgData name="Paul Williams" userId="5e6388ba-d047-437f-b031-70312d52e610" providerId="ADAL" clId="{45A106B9-24A8-4236-A612-F4ECBD24C2DC}" dt="2022-12-08T13:51:48.008" v="202" actId="403"/>
          <ac:spMkLst>
            <pc:docMk/>
            <pc:sldMk cId="1391748317" sldId="260"/>
            <ac:spMk id="11" creationId="{3243E101-BB1B-4F55-9F40-5D44DC5FA198}"/>
          </ac:spMkLst>
        </pc:spChg>
        <pc:spChg chg="mod">
          <ac:chgData name="Paul Williams" userId="5e6388ba-d047-437f-b031-70312d52e610" providerId="ADAL" clId="{45A106B9-24A8-4236-A612-F4ECBD24C2DC}" dt="2022-12-08T13:52:41.555" v="221" actId="6549"/>
          <ac:spMkLst>
            <pc:docMk/>
            <pc:sldMk cId="1391748317" sldId="260"/>
            <ac:spMk id="12" creationId="{3243E101-BB1B-4F55-9F40-5D44DC5FA198}"/>
          </ac:spMkLst>
        </pc:spChg>
        <pc:spChg chg="mod">
          <ac:chgData name="Paul Williams" userId="5e6388ba-d047-437f-b031-70312d52e610" providerId="ADAL" clId="{45A106B9-24A8-4236-A612-F4ECBD24C2DC}" dt="2022-12-08T13:51:44.529" v="201" actId="403"/>
          <ac:spMkLst>
            <pc:docMk/>
            <pc:sldMk cId="1391748317" sldId="260"/>
            <ac:spMk id="14" creationId="{3243E101-BB1B-4F55-9F40-5D44DC5FA198}"/>
          </ac:spMkLst>
        </pc:spChg>
        <pc:picChg chg="mod">
          <ac:chgData name="Paul Williams" userId="5e6388ba-d047-437f-b031-70312d52e610" providerId="ADAL" clId="{45A106B9-24A8-4236-A612-F4ECBD24C2DC}" dt="2022-12-08T13:52:12.519" v="210" actId="1076"/>
          <ac:picMkLst>
            <pc:docMk/>
            <pc:sldMk cId="1391748317" sldId="260"/>
            <ac:picMk id="16" creationId="{00000000-0000-0000-0000-000000000000}"/>
          </ac:picMkLst>
        </pc:picChg>
        <pc:picChg chg="mod">
          <ac:chgData name="Paul Williams" userId="5e6388ba-d047-437f-b031-70312d52e610" providerId="ADAL" clId="{45A106B9-24A8-4236-A612-F4ECBD24C2DC}" dt="2022-12-08T13:52:59.319" v="228" actId="1076"/>
          <ac:picMkLst>
            <pc:docMk/>
            <pc:sldMk cId="1391748317" sldId="260"/>
            <ac:picMk id="17" creationId="{00000000-0000-0000-0000-000000000000}"/>
          </ac:picMkLst>
        </pc:picChg>
        <pc:picChg chg="mod">
          <ac:chgData name="Paul Williams" userId="5e6388ba-d047-437f-b031-70312d52e610" providerId="ADAL" clId="{45A106B9-24A8-4236-A612-F4ECBD24C2DC}" dt="2022-12-08T13:52:48.367" v="224" actId="1076"/>
          <ac:picMkLst>
            <pc:docMk/>
            <pc:sldMk cId="1391748317" sldId="260"/>
            <ac:picMk id="19" creationId="{00000000-0000-0000-0000-000000000000}"/>
          </ac:picMkLst>
        </pc:picChg>
        <pc:picChg chg="mod">
          <ac:chgData name="Paul Williams" userId="5e6388ba-d047-437f-b031-70312d52e610" providerId="ADAL" clId="{45A106B9-24A8-4236-A612-F4ECBD24C2DC}" dt="2022-12-08T13:52:49.823" v="225" actId="1076"/>
          <ac:picMkLst>
            <pc:docMk/>
            <pc:sldMk cId="1391748317" sldId="260"/>
            <ac:picMk id="20" creationId="{00000000-0000-0000-0000-000000000000}"/>
          </ac:picMkLst>
        </pc:picChg>
        <pc:picChg chg="mod">
          <ac:chgData name="Paul Williams" userId="5e6388ba-d047-437f-b031-70312d52e610" providerId="ADAL" clId="{45A106B9-24A8-4236-A612-F4ECBD24C2DC}" dt="2022-12-08T13:52:53.687" v="227" actId="14100"/>
          <ac:picMkLst>
            <pc:docMk/>
            <pc:sldMk cId="1391748317" sldId="260"/>
            <ac:picMk id="21" creationId="{00000000-0000-0000-0000-000000000000}"/>
          </ac:picMkLst>
        </pc:picChg>
      </pc:sldChg>
      <pc:sldChg chg="modSp">
        <pc:chgData name="Paul Williams" userId="5e6388ba-d047-437f-b031-70312d52e610" providerId="ADAL" clId="{45A106B9-24A8-4236-A612-F4ECBD24C2DC}" dt="2022-12-08T13:54:50.384" v="266" actId="1076"/>
        <pc:sldMkLst>
          <pc:docMk/>
          <pc:sldMk cId="1627469799" sldId="261"/>
        </pc:sldMkLst>
        <pc:spChg chg="mod">
          <ac:chgData name="Paul Williams" userId="5e6388ba-d047-437f-b031-70312d52e610" providerId="ADAL" clId="{45A106B9-24A8-4236-A612-F4ECBD24C2DC}" dt="2022-12-08T13:53:50.130" v="241" actId="113"/>
          <ac:spMkLst>
            <pc:docMk/>
            <pc:sldMk cId="1627469799" sldId="261"/>
            <ac:spMk id="4" creationId="{AF871EA0-ADD5-4681-91B8-D0A119C17644}"/>
          </ac:spMkLst>
        </pc:spChg>
        <pc:spChg chg="mod">
          <ac:chgData name="Paul Williams" userId="5e6388ba-d047-437f-b031-70312d52e610" providerId="ADAL" clId="{45A106B9-24A8-4236-A612-F4ECBD24C2DC}" dt="2022-12-08T13:53:59.451" v="245" actId="20577"/>
          <ac:spMkLst>
            <pc:docMk/>
            <pc:sldMk cId="1627469799" sldId="261"/>
            <ac:spMk id="6" creationId="{CA58B6D4-C3F8-4F84-8959-17BC05FE758B}"/>
          </ac:spMkLst>
        </pc:spChg>
        <pc:spChg chg="mod">
          <ac:chgData name="Paul Williams" userId="5e6388ba-d047-437f-b031-70312d52e610" providerId="ADAL" clId="{45A106B9-24A8-4236-A612-F4ECBD24C2DC}" dt="2022-12-08T13:54:37.726" v="261" actId="20577"/>
          <ac:spMkLst>
            <pc:docMk/>
            <pc:sldMk cId="1627469799" sldId="261"/>
            <ac:spMk id="7" creationId="{ED86256B-75A9-489A-BB10-06C72A07F3A2}"/>
          </ac:spMkLst>
        </pc:spChg>
        <pc:spChg chg="mod">
          <ac:chgData name="Paul Williams" userId="5e6388ba-d047-437f-b031-70312d52e610" providerId="ADAL" clId="{45A106B9-24A8-4236-A612-F4ECBD24C2DC}" dt="2022-12-08T13:54:07.152" v="248" actId="14100"/>
          <ac:spMkLst>
            <pc:docMk/>
            <pc:sldMk cId="1627469799" sldId="261"/>
            <ac:spMk id="10" creationId="{3243E101-BB1B-4F55-9F40-5D44DC5FA198}"/>
          </ac:spMkLst>
        </pc:spChg>
        <pc:picChg chg="mod">
          <ac:chgData name="Paul Williams" userId="5e6388ba-d047-437f-b031-70312d52e610" providerId="ADAL" clId="{45A106B9-24A8-4236-A612-F4ECBD24C2DC}" dt="2022-12-08T13:54:41.631" v="263" actId="1076"/>
          <ac:picMkLst>
            <pc:docMk/>
            <pc:sldMk cId="1627469799" sldId="261"/>
            <ac:picMk id="11" creationId="{00000000-0000-0000-0000-000000000000}"/>
          </ac:picMkLst>
        </pc:picChg>
        <pc:picChg chg="mod">
          <ac:chgData name="Paul Williams" userId="5e6388ba-d047-437f-b031-70312d52e610" providerId="ADAL" clId="{45A106B9-24A8-4236-A612-F4ECBD24C2DC}" dt="2022-12-08T13:54:50.384" v="266" actId="1076"/>
          <ac:picMkLst>
            <pc:docMk/>
            <pc:sldMk cId="1627469799" sldId="261"/>
            <ac:picMk id="12" creationId="{00000000-0000-0000-0000-000000000000}"/>
          </ac:picMkLst>
        </pc:picChg>
        <pc:picChg chg="mod">
          <ac:chgData name="Paul Williams" userId="5e6388ba-d047-437f-b031-70312d52e610" providerId="ADAL" clId="{45A106B9-24A8-4236-A612-F4ECBD24C2DC}" dt="2022-12-08T13:54:10.767" v="249" actId="1076"/>
          <ac:picMkLst>
            <pc:docMk/>
            <pc:sldMk cId="1627469799" sldId="261"/>
            <ac:picMk id="13" creationId="{00000000-0000-0000-0000-000000000000}"/>
          </ac:picMkLst>
        </pc:picChg>
        <pc:picChg chg="mod">
          <ac:chgData name="Paul Williams" userId="5e6388ba-d047-437f-b031-70312d52e610" providerId="ADAL" clId="{45A106B9-24A8-4236-A612-F4ECBD24C2DC}" dt="2022-12-08T13:53:55.143" v="243" actId="1076"/>
          <ac:picMkLst>
            <pc:docMk/>
            <pc:sldMk cId="1627469799" sldId="261"/>
            <ac:picMk id="14" creationId="{00000000-0000-0000-0000-000000000000}"/>
          </ac:picMkLst>
        </pc:picChg>
      </pc:sldChg>
      <pc:sldChg chg="modSp">
        <pc:chgData name="Paul Williams" userId="5e6388ba-d047-437f-b031-70312d52e610" providerId="ADAL" clId="{45A106B9-24A8-4236-A612-F4ECBD24C2DC}" dt="2022-12-08T13:53:27.752" v="234" actId="14100"/>
        <pc:sldMkLst>
          <pc:docMk/>
          <pc:sldMk cId="1606549738" sldId="262"/>
        </pc:sldMkLst>
        <pc:spChg chg="mod">
          <ac:chgData name="Paul Williams" userId="5e6388ba-d047-437f-b031-70312d52e610" providerId="ADAL" clId="{45A106B9-24A8-4236-A612-F4ECBD24C2DC}" dt="2022-12-08T13:53:27.752" v="234" actId="14100"/>
          <ac:spMkLst>
            <pc:docMk/>
            <pc:sldMk cId="1606549738" sldId="262"/>
            <ac:spMk id="6" creationId="{CA58B6D4-C3F8-4F84-8959-17BC05FE758B}"/>
          </ac:spMkLst>
        </pc:spChg>
        <pc:picChg chg="mod">
          <ac:chgData name="Paul Williams" userId="5e6388ba-d047-437f-b031-70312d52e610" providerId="ADAL" clId="{45A106B9-24A8-4236-A612-F4ECBD24C2DC}" dt="2022-12-08T13:53:19.111" v="232" actId="1076"/>
          <ac:picMkLst>
            <pc:docMk/>
            <pc:sldMk cId="1606549738" sldId="262"/>
            <ac:picMk id="5" creationId="{00000000-0000-0000-0000-000000000000}"/>
          </ac:picMkLst>
        </pc:picChg>
        <pc:picChg chg="mod">
          <ac:chgData name="Paul Williams" userId="5e6388ba-d047-437f-b031-70312d52e610" providerId="ADAL" clId="{45A106B9-24A8-4236-A612-F4ECBD24C2DC}" dt="2022-12-08T13:53:12.655" v="231" actId="1076"/>
          <ac:picMkLst>
            <pc:docMk/>
            <pc:sldMk cId="1606549738" sldId="262"/>
            <ac:picMk id="9" creationId="{00000000-0000-0000-0000-000000000000}"/>
          </ac:picMkLst>
        </pc:picChg>
      </pc:sldChg>
      <pc:sldChg chg="modSp">
        <pc:chgData name="Paul Williams" userId="5e6388ba-d047-437f-b031-70312d52e610" providerId="ADAL" clId="{45A106B9-24A8-4236-A612-F4ECBD24C2DC}" dt="2022-12-08T13:51:28.543" v="199" actId="1076"/>
        <pc:sldMkLst>
          <pc:docMk/>
          <pc:sldMk cId="1717483816" sldId="263"/>
        </pc:sldMkLst>
        <pc:spChg chg="mod">
          <ac:chgData name="Paul Williams" userId="5e6388ba-d047-437f-b031-70312d52e610" providerId="ADAL" clId="{45A106B9-24A8-4236-A612-F4ECBD24C2DC}" dt="2022-12-08T13:51:28.543" v="199" actId="1076"/>
          <ac:spMkLst>
            <pc:docMk/>
            <pc:sldMk cId="1717483816" sldId="263"/>
            <ac:spMk id="14" creationId="{00000000-0000-0000-0000-000000000000}"/>
          </ac:spMkLst>
        </pc:spChg>
        <pc:picChg chg="mod">
          <ac:chgData name="Paul Williams" userId="5e6388ba-d047-437f-b031-70312d52e610" providerId="ADAL" clId="{45A106B9-24A8-4236-A612-F4ECBD24C2DC}" dt="2022-12-08T13:51:24.407" v="197" actId="1076"/>
          <ac:picMkLst>
            <pc:docMk/>
            <pc:sldMk cId="1717483816" sldId="263"/>
            <ac:picMk id="13" creationId="{00000000-0000-0000-0000-000000000000}"/>
          </ac:picMkLst>
        </pc:picChg>
        <pc:picChg chg="mod">
          <ac:chgData name="Paul Williams" userId="5e6388ba-d047-437f-b031-70312d52e610" providerId="ADAL" clId="{45A106B9-24A8-4236-A612-F4ECBD24C2DC}" dt="2022-12-08T13:51:25.847" v="198" actId="1076"/>
          <ac:picMkLst>
            <pc:docMk/>
            <pc:sldMk cId="1717483816" sldId="263"/>
            <ac:picMk id="15" creationId="{00000000-0000-0000-0000-000000000000}"/>
          </ac:picMkLst>
        </pc:picChg>
      </pc:sldChg>
      <pc:sldChg chg="modSp">
        <pc:chgData name="Paul Williams" userId="5e6388ba-d047-437f-b031-70312d52e610" providerId="ADAL" clId="{45A106B9-24A8-4236-A612-F4ECBD24C2DC}" dt="2022-12-08T13:49:33.591" v="185" actId="1076"/>
        <pc:sldMkLst>
          <pc:docMk/>
          <pc:sldMk cId="3922628" sldId="265"/>
        </pc:sldMkLst>
        <pc:picChg chg="mod">
          <ac:chgData name="Paul Williams" userId="5e6388ba-d047-437f-b031-70312d52e610" providerId="ADAL" clId="{45A106B9-24A8-4236-A612-F4ECBD24C2DC}" dt="2022-12-08T13:49:33.591" v="185" actId="1076"/>
          <ac:picMkLst>
            <pc:docMk/>
            <pc:sldMk cId="3922628" sldId="265"/>
            <ac:picMk id="15" creationId="{00000000-0000-0000-0000-000000000000}"/>
          </ac:picMkLst>
        </pc:picChg>
      </pc:sldChg>
      <pc:sldChg chg="addSp delSp modSp">
        <pc:chgData name="Paul Williams" userId="5e6388ba-d047-437f-b031-70312d52e610" providerId="ADAL" clId="{45A106B9-24A8-4236-A612-F4ECBD24C2DC}" dt="2022-12-08T15:52:52.467" v="380" actId="1076"/>
        <pc:sldMkLst>
          <pc:docMk/>
          <pc:sldMk cId="4175777039" sldId="269"/>
        </pc:sldMkLst>
        <pc:picChg chg="del">
          <ac:chgData name="Paul Williams" userId="5e6388ba-d047-437f-b031-70312d52e610" providerId="ADAL" clId="{45A106B9-24A8-4236-A612-F4ECBD24C2DC}" dt="2022-12-08T15:52:44.818" v="377" actId="478"/>
          <ac:picMkLst>
            <pc:docMk/>
            <pc:sldMk cId="4175777039" sldId="269"/>
            <ac:picMk id="5" creationId="{00000000-0000-0000-0000-000000000000}"/>
          </ac:picMkLst>
        </pc:picChg>
        <pc:picChg chg="add mod">
          <ac:chgData name="Paul Williams" userId="5e6388ba-d047-437f-b031-70312d52e610" providerId="ADAL" clId="{45A106B9-24A8-4236-A612-F4ECBD24C2DC}" dt="2022-12-08T15:52:52.467" v="380" actId="1076"/>
          <ac:picMkLst>
            <pc:docMk/>
            <pc:sldMk cId="4175777039" sldId="269"/>
            <ac:picMk id="6" creationId="{37E8CB7A-258E-413D-ABA8-1F0BDDE1E931}"/>
          </ac:picMkLst>
        </pc:picChg>
        <pc:picChg chg="del">
          <ac:chgData name="Paul Williams" userId="5e6388ba-d047-437f-b031-70312d52e610" providerId="ADAL" clId="{45A106B9-24A8-4236-A612-F4ECBD24C2DC}" dt="2022-12-08T15:52:44.075" v="376" actId="478"/>
          <ac:picMkLst>
            <pc:docMk/>
            <pc:sldMk cId="4175777039" sldId="269"/>
            <ac:picMk id="9" creationId="{00000000-0000-0000-0000-000000000000}"/>
          </ac:picMkLst>
        </pc:picChg>
      </pc:sldChg>
      <pc:sldChg chg="modSp">
        <pc:chgData name="Paul Williams" userId="5e6388ba-d047-437f-b031-70312d52e610" providerId="ADAL" clId="{45A106B9-24A8-4236-A612-F4ECBD24C2DC}" dt="2022-12-09T10:38:14.845" v="444" actId="1076"/>
        <pc:sldMkLst>
          <pc:docMk/>
          <pc:sldMk cId="1875205206" sldId="272"/>
        </pc:sldMkLst>
        <pc:spChg chg="mod">
          <ac:chgData name="Paul Williams" userId="5e6388ba-d047-437f-b031-70312d52e610" providerId="ADAL" clId="{45A106B9-24A8-4236-A612-F4ECBD24C2DC}" dt="2022-12-09T10:37:40.283" v="439" actId="1076"/>
          <ac:spMkLst>
            <pc:docMk/>
            <pc:sldMk cId="1875205206" sldId="272"/>
            <ac:spMk id="4" creationId="{AF871EA0-ADD5-4681-91B8-D0A119C17644}"/>
          </ac:spMkLst>
        </pc:spChg>
        <pc:spChg chg="mod">
          <ac:chgData name="Paul Williams" userId="5e6388ba-d047-437f-b031-70312d52e610" providerId="ADAL" clId="{45A106B9-24A8-4236-A612-F4ECBD24C2DC}" dt="2022-12-09T10:37:19.273" v="432" actId="1076"/>
          <ac:spMkLst>
            <pc:docMk/>
            <pc:sldMk cId="1875205206" sldId="272"/>
            <ac:spMk id="34" creationId="{CA58B6D4-C3F8-4F84-8959-17BC05FE758B}"/>
          </ac:spMkLst>
        </pc:spChg>
        <pc:spChg chg="mod">
          <ac:chgData name="Paul Williams" userId="5e6388ba-d047-437f-b031-70312d52e610" providerId="ADAL" clId="{45A106B9-24A8-4236-A612-F4ECBD24C2DC}" dt="2022-12-09T10:38:14.845" v="444" actId="1076"/>
          <ac:spMkLst>
            <pc:docMk/>
            <pc:sldMk cId="1875205206" sldId="272"/>
            <ac:spMk id="38" creationId="{00000000-0000-0000-0000-000000000000}"/>
          </ac:spMkLst>
        </pc:spChg>
        <pc:spChg chg="mod">
          <ac:chgData name="Paul Williams" userId="5e6388ba-d047-437f-b031-70312d52e610" providerId="ADAL" clId="{45A106B9-24A8-4236-A612-F4ECBD24C2DC}" dt="2022-12-09T10:38:03.915" v="443" actId="1076"/>
          <ac:spMkLst>
            <pc:docMk/>
            <pc:sldMk cId="1875205206" sldId="272"/>
            <ac:spMk id="42" creationId="{00000000-0000-0000-0000-000000000000}"/>
          </ac:spMkLst>
        </pc:spChg>
        <pc:spChg chg="mod">
          <ac:chgData name="Paul Williams" userId="5e6388ba-d047-437f-b031-70312d52e610" providerId="ADAL" clId="{45A106B9-24A8-4236-A612-F4ECBD24C2DC}" dt="2022-12-09T10:37:58.274" v="442" actId="1076"/>
          <ac:spMkLst>
            <pc:docMk/>
            <pc:sldMk cId="1875205206" sldId="272"/>
            <ac:spMk id="43" creationId="{00000000-0000-0000-0000-000000000000}"/>
          </ac:spMkLst>
        </pc:spChg>
        <pc:graphicFrameChg chg="mod">
          <ac:chgData name="Paul Williams" userId="5e6388ba-d047-437f-b031-70312d52e610" providerId="ADAL" clId="{45A106B9-24A8-4236-A612-F4ECBD24C2DC}" dt="2022-12-09T10:37:16.363" v="431" actId="1076"/>
          <ac:graphicFrameMkLst>
            <pc:docMk/>
            <pc:sldMk cId="1875205206" sldId="272"/>
            <ac:graphicFrameMk id="3" creationId="{3F44CE3A-462C-40E3-9DA1-6CCEE1D5ABB9}"/>
          </ac:graphicFrameMkLst>
        </pc:graphicFrameChg>
        <pc:picChg chg="mod">
          <ac:chgData name="Paul Williams" userId="5e6388ba-d047-437f-b031-70312d52e610" providerId="ADAL" clId="{45A106B9-24A8-4236-A612-F4ECBD24C2DC}" dt="2022-12-09T10:37:42.387" v="440" actId="1076"/>
          <ac:picMkLst>
            <pc:docMk/>
            <pc:sldMk cId="1875205206" sldId="272"/>
            <ac:picMk id="17" creationId="{00000000-0000-0000-0000-000000000000}"/>
          </ac:picMkLst>
        </pc:picChg>
        <pc:picChg chg="mod">
          <ac:chgData name="Paul Williams" userId="5e6388ba-d047-437f-b031-70312d52e610" providerId="ADAL" clId="{45A106B9-24A8-4236-A612-F4ECBD24C2DC}" dt="2022-12-09T10:37:23.075" v="433" actId="1076"/>
          <ac:picMkLst>
            <pc:docMk/>
            <pc:sldMk cId="1875205206" sldId="272"/>
            <ac:picMk id="39" creationId="{00000000-0000-0000-0000-000000000000}"/>
          </ac:picMkLst>
        </pc:picChg>
        <pc:picChg chg="mod">
          <ac:chgData name="Paul Williams" userId="5e6388ba-d047-437f-b031-70312d52e610" providerId="ADAL" clId="{45A106B9-24A8-4236-A612-F4ECBD24C2DC}" dt="2022-12-09T10:37:49.487" v="441" actId="1076"/>
          <ac:picMkLst>
            <pc:docMk/>
            <pc:sldMk cId="1875205206" sldId="272"/>
            <ac:picMk id="40" creationId="{00000000-0000-0000-0000-000000000000}"/>
          </ac:picMkLst>
        </pc:picChg>
        <pc:picChg chg="mod">
          <ac:chgData name="Paul Williams" userId="5e6388ba-d047-437f-b031-70312d52e610" providerId="ADAL" clId="{45A106B9-24A8-4236-A612-F4ECBD24C2DC}" dt="2022-12-09T10:37:36.092" v="438" actId="1076"/>
          <ac:picMkLst>
            <pc:docMk/>
            <pc:sldMk cId="1875205206" sldId="272"/>
            <ac:picMk id="41" creationId="{00000000-0000-0000-0000-000000000000}"/>
          </ac:picMkLst>
        </pc:picChg>
      </pc:sldChg>
      <pc:sldChg chg="addSp delSp modSp">
        <pc:chgData name="Paul Williams" userId="5e6388ba-d047-437f-b031-70312d52e610" providerId="ADAL" clId="{45A106B9-24A8-4236-A612-F4ECBD24C2DC}" dt="2022-12-08T14:14:08.527" v="369" actId="1076"/>
        <pc:sldMkLst>
          <pc:docMk/>
          <pc:sldMk cId="2186292694" sldId="276"/>
        </pc:sldMkLst>
        <pc:spChg chg="del mod">
          <ac:chgData name="Paul Williams" userId="5e6388ba-d047-437f-b031-70312d52e610" providerId="ADAL" clId="{45A106B9-24A8-4236-A612-F4ECBD24C2DC}" dt="2022-12-08T14:00:52.825" v="301" actId="478"/>
          <ac:spMkLst>
            <pc:docMk/>
            <pc:sldMk cId="2186292694" sldId="276"/>
            <ac:spMk id="13" creationId="{3243E101-BB1B-4F55-9F40-5D44DC5FA198}"/>
          </ac:spMkLst>
        </pc:spChg>
        <pc:graphicFrameChg chg="mod modGraphic">
          <ac:chgData name="Paul Williams" userId="5e6388ba-d047-437f-b031-70312d52e610" providerId="ADAL" clId="{45A106B9-24A8-4236-A612-F4ECBD24C2DC}" dt="2022-12-08T14:12:53.992" v="362" actId="20577"/>
          <ac:graphicFrameMkLst>
            <pc:docMk/>
            <pc:sldMk cId="2186292694" sldId="276"/>
            <ac:graphicFrameMk id="3" creationId="{3F44CE3A-462C-40E3-9DA1-6CCEE1D5ABB9}"/>
          </ac:graphicFrameMkLst>
        </pc:graphicFrameChg>
        <pc:picChg chg="add mod">
          <ac:chgData name="Paul Williams" userId="5e6388ba-d047-437f-b031-70312d52e610" providerId="ADAL" clId="{45A106B9-24A8-4236-A612-F4ECBD24C2DC}" dt="2022-12-08T14:12:30.751" v="353" actId="1076"/>
          <ac:picMkLst>
            <pc:docMk/>
            <pc:sldMk cId="2186292694" sldId="276"/>
            <ac:picMk id="2" creationId="{DD72288B-16E5-4F99-B874-7F942222B611}"/>
          </ac:picMkLst>
        </pc:picChg>
        <pc:picChg chg="add mod modCrop">
          <ac:chgData name="Paul Williams" userId="5e6388ba-d047-437f-b031-70312d52e610" providerId="ADAL" clId="{45A106B9-24A8-4236-A612-F4ECBD24C2DC}" dt="2022-12-08T14:14:08.527" v="369" actId="1076"/>
          <ac:picMkLst>
            <pc:docMk/>
            <pc:sldMk cId="2186292694" sldId="276"/>
            <ac:picMk id="4" creationId="{1E5D895A-97D3-498C-AEA1-E20B1EFE0B35}"/>
          </ac:picMkLst>
        </pc:picChg>
        <pc:picChg chg="add mod modCrop">
          <ac:chgData name="Paul Williams" userId="5e6388ba-d047-437f-b031-70312d52e610" providerId="ADAL" clId="{45A106B9-24A8-4236-A612-F4ECBD24C2DC}" dt="2022-12-08T14:14:07.030" v="368" actId="1076"/>
          <ac:picMkLst>
            <pc:docMk/>
            <pc:sldMk cId="2186292694" sldId="276"/>
            <ac:picMk id="5" creationId="{68E48257-1BFD-42A2-B281-1AC262821D99}"/>
          </ac:picMkLst>
        </pc:picChg>
        <pc:picChg chg="add mod">
          <ac:chgData name="Paul Williams" userId="5e6388ba-d047-437f-b031-70312d52e610" providerId="ADAL" clId="{45A106B9-24A8-4236-A612-F4ECBD24C2DC}" dt="2022-12-08T14:13:07.391" v="365" actId="14100"/>
          <ac:picMkLst>
            <pc:docMk/>
            <pc:sldMk cId="2186292694" sldId="276"/>
            <ac:picMk id="6" creationId="{1F813677-6076-45FD-A492-45431EA7290C}"/>
          </ac:picMkLst>
        </pc:picChg>
        <pc:picChg chg="add mod">
          <ac:chgData name="Paul Williams" userId="5e6388ba-d047-437f-b031-70312d52e610" providerId="ADAL" clId="{45A106B9-24A8-4236-A612-F4ECBD24C2DC}" dt="2022-12-08T14:12:37.623" v="356" actId="1076"/>
          <ac:picMkLst>
            <pc:docMk/>
            <pc:sldMk cId="2186292694" sldId="276"/>
            <ac:picMk id="7" creationId="{EC68FB67-D7A1-4324-BCC2-95BFE1A9146B}"/>
          </ac:picMkLst>
        </pc:picChg>
        <pc:picChg chg="del mod">
          <ac:chgData name="Paul Williams" userId="5e6388ba-d047-437f-b031-70312d52e610" providerId="ADAL" clId="{45A106B9-24A8-4236-A612-F4ECBD24C2DC}" dt="2022-12-08T14:00:57.452" v="303" actId="478"/>
          <ac:picMkLst>
            <pc:docMk/>
            <pc:sldMk cId="2186292694" sldId="276"/>
            <ac:picMk id="9" creationId="{00000000-0000-0000-0000-000000000000}"/>
          </ac:picMkLst>
        </pc:picChg>
        <pc:picChg chg="add mod modCrop">
          <ac:chgData name="Paul Williams" userId="5e6388ba-d047-437f-b031-70312d52e610" providerId="ADAL" clId="{45A106B9-24A8-4236-A612-F4ECBD24C2DC}" dt="2022-12-08T14:12:25.847" v="352" actId="1076"/>
          <ac:picMkLst>
            <pc:docMk/>
            <pc:sldMk cId="2186292694" sldId="276"/>
            <ac:picMk id="10" creationId="{88DDD8B7-85CA-426E-8CD2-120676E44A2D}"/>
          </ac:picMkLst>
        </pc:picChg>
        <pc:picChg chg="mod">
          <ac:chgData name="Paul Williams" userId="5e6388ba-d047-437f-b031-70312d52e610" providerId="ADAL" clId="{45A106B9-24A8-4236-A612-F4ECBD24C2DC}" dt="2022-12-08T13:45:52.159" v="159" actId="14100"/>
          <ac:picMkLst>
            <pc:docMk/>
            <pc:sldMk cId="2186292694" sldId="276"/>
            <ac:picMk id="11" creationId="{00000000-0000-0000-0000-000000000000}"/>
          </ac:picMkLst>
        </pc:picChg>
        <pc:picChg chg="add mod modCrop">
          <ac:chgData name="Paul Williams" userId="5e6388ba-d047-437f-b031-70312d52e610" providerId="ADAL" clId="{45A106B9-24A8-4236-A612-F4ECBD24C2DC}" dt="2022-12-08T14:12:23.151" v="351" actId="1076"/>
          <ac:picMkLst>
            <pc:docMk/>
            <pc:sldMk cId="2186292694" sldId="276"/>
            <ac:picMk id="15" creationId="{81BFB219-50D2-4C26-8578-D19B12C4F5CB}"/>
          </ac:picMkLst>
        </pc:picChg>
        <pc:picChg chg="add mod modCrop">
          <ac:chgData name="Paul Williams" userId="5e6388ba-d047-437f-b031-70312d52e610" providerId="ADAL" clId="{45A106B9-24A8-4236-A612-F4ECBD24C2DC}" dt="2022-12-08T14:12:16.503" v="350" actId="1076"/>
          <ac:picMkLst>
            <pc:docMk/>
            <pc:sldMk cId="2186292694" sldId="276"/>
            <ac:picMk id="16" creationId="{8A8326B2-3DCF-44FE-ABB8-21ED32DE3FD3}"/>
          </ac:picMkLst>
        </pc:picChg>
      </pc:sldChg>
      <pc:sldChg chg="modSp">
        <pc:chgData name="Paul Williams" userId="5e6388ba-d047-437f-b031-70312d52e610" providerId="ADAL" clId="{45A106B9-24A8-4236-A612-F4ECBD24C2DC}" dt="2022-12-09T10:39:09.489" v="446" actId="1076"/>
        <pc:sldMkLst>
          <pc:docMk/>
          <pc:sldMk cId="4047473014" sldId="277"/>
        </pc:sldMkLst>
        <pc:spChg chg="mod">
          <ac:chgData name="Paul Williams" userId="5e6388ba-d047-437f-b031-70312d52e610" providerId="ADAL" clId="{45A106B9-24A8-4236-A612-F4ECBD24C2DC}" dt="2022-12-08T13:50:07.490" v="191" actId="403"/>
          <ac:spMkLst>
            <pc:docMk/>
            <pc:sldMk cId="4047473014" sldId="277"/>
            <ac:spMk id="4" creationId="{AF871EA0-ADD5-4681-91B8-D0A119C17644}"/>
          </ac:spMkLst>
        </pc:spChg>
        <pc:spChg chg="mod">
          <ac:chgData name="Paul Williams" userId="5e6388ba-d047-437f-b031-70312d52e610" providerId="ADAL" clId="{45A106B9-24A8-4236-A612-F4ECBD24C2DC}" dt="2022-12-08T13:50:02.921" v="190" actId="403"/>
          <ac:spMkLst>
            <pc:docMk/>
            <pc:sldMk cId="4047473014" sldId="277"/>
            <ac:spMk id="7" creationId="{ED86256B-75A9-489A-BB10-06C72A07F3A2}"/>
          </ac:spMkLst>
        </pc:spChg>
        <pc:spChg chg="mod">
          <ac:chgData name="Paul Williams" userId="5e6388ba-d047-437f-b031-70312d52e610" providerId="ADAL" clId="{45A106B9-24A8-4236-A612-F4ECBD24C2DC}" dt="2022-12-08T13:49:56.023" v="188" actId="1076"/>
          <ac:spMkLst>
            <pc:docMk/>
            <pc:sldMk cId="4047473014" sldId="277"/>
            <ac:spMk id="18" creationId="{CA58B6D4-C3F8-4F84-8959-17BC05FE758B}"/>
          </ac:spMkLst>
        </pc:spChg>
        <pc:spChg chg="mod">
          <ac:chgData name="Paul Williams" userId="5e6388ba-d047-437f-b031-70312d52e610" providerId="ADAL" clId="{45A106B9-24A8-4236-A612-F4ECBD24C2DC}" dt="2022-12-09T10:39:08.052" v="445" actId="1076"/>
          <ac:spMkLst>
            <pc:docMk/>
            <pc:sldMk cId="4047473014" sldId="277"/>
            <ac:spMk id="34" creationId="{CA58B6D4-C3F8-4F84-8959-17BC05FE758B}"/>
          </ac:spMkLst>
        </pc:spChg>
        <pc:picChg chg="mod">
          <ac:chgData name="Paul Williams" userId="5e6388ba-d047-437f-b031-70312d52e610" providerId="ADAL" clId="{45A106B9-24A8-4236-A612-F4ECBD24C2DC}" dt="2022-12-08T13:50:19.422" v="195" actId="1076"/>
          <ac:picMkLst>
            <pc:docMk/>
            <pc:sldMk cId="4047473014" sldId="277"/>
            <ac:picMk id="13" creationId="{00000000-0000-0000-0000-000000000000}"/>
          </ac:picMkLst>
        </pc:picChg>
        <pc:picChg chg="mod">
          <ac:chgData name="Paul Williams" userId="5e6388ba-d047-437f-b031-70312d52e610" providerId="ADAL" clId="{45A106B9-24A8-4236-A612-F4ECBD24C2DC}" dt="2022-12-09T10:39:09.489" v="446" actId="1076"/>
          <ac:picMkLst>
            <pc:docMk/>
            <pc:sldMk cId="4047473014" sldId="277"/>
            <ac:picMk id="14" creationId="{00000000-0000-0000-0000-000000000000}"/>
          </ac:picMkLst>
        </pc:picChg>
        <pc:picChg chg="mod">
          <ac:chgData name="Paul Williams" userId="5e6388ba-d047-437f-b031-70312d52e610" providerId="ADAL" clId="{45A106B9-24A8-4236-A612-F4ECBD24C2DC}" dt="2022-12-08T13:49:58.927" v="189" actId="1076"/>
          <ac:picMkLst>
            <pc:docMk/>
            <pc:sldMk cId="4047473014" sldId="277"/>
            <ac:picMk id="20" creationId="{00000000-0000-0000-0000-000000000000}"/>
          </ac:picMkLst>
        </pc:picChg>
        <pc:picChg chg="mod">
          <ac:chgData name="Paul Williams" userId="5e6388ba-d047-437f-b031-70312d52e610" providerId="ADAL" clId="{45A106B9-24A8-4236-A612-F4ECBD24C2DC}" dt="2022-12-08T13:49:53.215" v="187" actId="1076"/>
          <ac:picMkLst>
            <pc:docMk/>
            <pc:sldMk cId="4047473014" sldId="277"/>
            <ac:picMk id="21" creationId="{00000000-0000-0000-0000-000000000000}"/>
          </ac:picMkLst>
        </pc:picChg>
      </pc:sldChg>
      <pc:sldChg chg="modSp">
        <pc:chgData name="Paul Williams" userId="5e6388ba-d047-437f-b031-70312d52e610" providerId="ADAL" clId="{45A106B9-24A8-4236-A612-F4ECBD24C2DC}" dt="2022-12-08T13:30:34.952" v="111" actId="1076"/>
        <pc:sldMkLst>
          <pc:docMk/>
          <pc:sldMk cId="480811011" sldId="278"/>
        </pc:sldMkLst>
        <pc:picChg chg="mod">
          <ac:chgData name="Paul Williams" userId="5e6388ba-d047-437f-b031-70312d52e610" providerId="ADAL" clId="{45A106B9-24A8-4236-A612-F4ECBD24C2DC}" dt="2022-12-08T13:30:26.848" v="108" actId="14100"/>
          <ac:picMkLst>
            <pc:docMk/>
            <pc:sldMk cId="480811011" sldId="278"/>
            <ac:picMk id="5" creationId="{00000000-0000-0000-0000-000000000000}"/>
          </ac:picMkLst>
        </pc:picChg>
        <pc:picChg chg="mod">
          <ac:chgData name="Paul Williams" userId="5e6388ba-d047-437f-b031-70312d52e610" providerId="ADAL" clId="{45A106B9-24A8-4236-A612-F4ECBD24C2DC}" dt="2022-12-08T13:30:34.952" v="111" actId="1076"/>
          <ac:picMkLst>
            <pc:docMk/>
            <pc:sldMk cId="480811011" sldId="278"/>
            <ac:picMk id="11" creationId="{00000000-0000-0000-0000-000000000000}"/>
          </ac:picMkLst>
        </pc:picChg>
      </pc:sldChg>
      <pc:sldChg chg="addSp delSp modSp">
        <pc:chgData name="Paul Williams" userId="5e6388ba-d047-437f-b031-70312d52e610" providerId="ADAL" clId="{45A106B9-24A8-4236-A612-F4ECBD24C2DC}" dt="2022-12-08T13:21:14.192" v="105" actId="1076"/>
        <pc:sldMkLst>
          <pc:docMk/>
          <pc:sldMk cId="1554871922" sldId="284"/>
        </pc:sldMkLst>
        <pc:spChg chg="del">
          <ac:chgData name="Paul Williams" userId="5e6388ba-d047-437f-b031-70312d52e610" providerId="ADAL" clId="{45A106B9-24A8-4236-A612-F4ECBD24C2DC}" dt="2022-12-08T13:18:52.381" v="83" actId="478"/>
          <ac:spMkLst>
            <pc:docMk/>
            <pc:sldMk cId="1554871922" sldId="284"/>
            <ac:spMk id="8" creationId="{51536713-51CF-4C74-AC22-C2C1CE1B242D}"/>
          </ac:spMkLst>
        </pc:spChg>
        <pc:spChg chg="del mod">
          <ac:chgData name="Paul Williams" userId="5e6388ba-d047-437f-b031-70312d52e610" providerId="ADAL" clId="{45A106B9-24A8-4236-A612-F4ECBD24C2DC}" dt="2022-12-08T13:17:25.794" v="81"/>
          <ac:spMkLst>
            <pc:docMk/>
            <pc:sldMk cId="1554871922" sldId="284"/>
            <ac:spMk id="13" creationId="{3243E101-BB1B-4F55-9F40-5D44DC5FA198}"/>
          </ac:spMkLst>
        </pc:spChg>
        <pc:spChg chg="mod">
          <ac:chgData name="Paul Williams" userId="5e6388ba-d047-437f-b031-70312d52e610" providerId="ADAL" clId="{45A106B9-24A8-4236-A612-F4ECBD24C2DC}" dt="2022-12-08T13:20:52.632" v="99" actId="1076"/>
          <ac:spMkLst>
            <pc:docMk/>
            <pc:sldMk cId="1554871922" sldId="284"/>
            <ac:spMk id="15" creationId="{00000000-0000-0000-0000-000000000000}"/>
          </ac:spMkLst>
        </pc:spChg>
        <pc:graphicFrameChg chg="mod">
          <ac:chgData name="Paul Williams" userId="5e6388ba-d047-437f-b031-70312d52e610" providerId="ADAL" clId="{45A106B9-24A8-4236-A612-F4ECBD24C2DC}" dt="2022-12-08T13:18:54.633" v="85" actId="1076"/>
          <ac:graphicFrameMkLst>
            <pc:docMk/>
            <pc:sldMk cId="1554871922" sldId="284"/>
            <ac:graphicFrameMk id="3" creationId="{3F44CE3A-462C-40E3-9DA1-6CCEE1D5ABB9}"/>
          </ac:graphicFrameMkLst>
        </pc:graphicFrameChg>
        <pc:picChg chg="add mod">
          <ac:chgData name="Paul Williams" userId="5e6388ba-d047-437f-b031-70312d52e610" providerId="ADAL" clId="{45A106B9-24A8-4236-A612-F4ECBD24C2DC}" dt="2022-12-08T13:17:19.199" v="79" actId="1076"/>
          <ac:picMkLst>
            <pc:docMk/>
            <pc:sldMk cId="1554871922" sldId="284"/>
            <ac:picMk id="2" creationId="{3C095406-7FC1-4BEC-B1B0-49CC1BDE0DA4}"/>
          </ac:picMkLst>
        </pc:picChg>
        <pc:picChg chg="del">
          <ac:chgData name="Paul Williams" userId="5e6388ba-d047-437f-b031-70312d52e610" providerId="ADAL" clId="{45A106B9-24A8-4236-A612-F4ECBD24C2DC}" dt="2022-12-08T13:18:49.523" v="82" actId="478"/>
          <ac:picMkLst>
            <pc:docMk/>
            <pc:sldMk cId="1554871922" sldId="284"/>
            <ac:picMk id="5" creationId="{00000000-0000-0000-0000-000000000000}"/>
          </ac:picMkLst>
        </pc:picChg>
        <pc:picChg chg="del">
          <ac:chgData name="Paul Williams" userId="5e6388ba-d047-437f-b031-70312d52e610" providerId="ADAL" clId="{45A106B9-24A8-4236-A612-F4ECBD24C2DC}" dt="2022-12-08T13:19:31.597" v="93" actId="478"/>
          <ac:picMkLst>
            <pc:docMk/>
            <pc:sldMk cId="1554871922" sldId="284"/>
            <ac:picMk id="6" creationId="{00000000-0000-0000-0000-000000000000}"/>
          </ac:picMkLst>
        </pc:picChg>
        <pc:picChg chg="del">
          <ac:chgData name="Paul Williams" userId="5e6388ba-d047-437f-b031-70312d52e610" providerId="ADAL" clId="{45A106B9-24A8-4236-A612-F4ECBD24C2DC}" dt="2022-12-08T13:18:57.554" v="86" actId="478"/>
          <ac:picMkLst>
            <pc:docMk/>
            <pc:sldMk cId="1554871922" sldId="284"/>
            <ac:picMk id="7" creationId="{00000000-0000-0000-0000-000000000000}"/>
          </ac:picMkLst>
        </pc:picChg>
        <pc:picChg chg="add mod">
          <ac:chgData name="Paul Williams" userId="5e6388ba-d047-437f-b031-70312d52e610" providerId="ADAL" clId="{45A106B9-24A8-4236-A612-F4ECBD24C2DC}" dt="2022-12-08T13:21:14.192" v="105" actId="1076"/>
          <ac:picMkLst>
            <pc:docMk/>
            <pc:sldMk cId="1554871922" sldId="284"/>
            <ac:picMk id="9" creationId="{0F68326F-CDF3-42D0-B952-EE3010B2DBC6}"/>
          </ac:picMkLst>
        </pc:picChg>
        <pc:picChg chg="add mod">
          <ac:chgData name="Paul Williams" userId="5e6388ba-d047-437f-b031-70312d52e610" providerId="ADAL" clId="{45A106B9-24A8-4236-A612-F4ECBD24C2DC}" dt="2022-12-08T13:21:10.104" v="104" actId="1076"/>
          <ac:picMkLst>
            <pc:docMk/>
            <pc:sldMk cId="1554871922" sldId="284"/>
            <ac:picMk id="11" creationId="{7FB8197D-63E0-4991-A949-7F45B9C8B360}"/>
          </ac:picMkLst>
        </pc:picChg>
      </pc:sldChg>
      <pc:sldChg chg="addSp delSp modSp">
        <pc:chgData name="Paul Williams" userId="5e6388ba-d047-437f-b031-70312d52e610" providerId="ADAL" clId="{45A106B9-24A8-4236-A612-F4ECBD24C2DC}" dt="2022-12-09T10:32:20.173" v="430" actId="115"/>
        <pc:sldMkLst>
          <pc:docMk/>
          <pc:sldMk cId="589055956" sldId="286"/>
        </pc:sldMkLst>
        <pc:spChg chg="add del mod">
          <ac:chgData name="Paul Williams" userId="5e6388ba-d047-437f-b031-70312d52e610" providerId="ADAL" clId="{45A106B9-24A8-4236-A612-F4ECBD24C2DC}" dt="2022-12-09T10:30:37.376" v="410" actId="478"/>
          <ac:spMkLst>
            <pc:docMk/>
            <pc:sldMk cId="589055956" sldId="286"/>
            <ac:spMk id="4" creationId="{5B90A893-1DE1-4AF8-A98B-BBC81E979C62}"/>
          </ac:spMkLst>
        </pc:spChg>
        <pc:spChg chg="mod">
          <ac:chgData name="Paul Williams" userId="5e6388ba-d047-437f-b031-70312d52e610" providerId="ADAL" clId="{45A106B9-24A8-4236-A612-F4ECBD24C2DC}" dt="2022-12-09T10:32:20.173" v="430" actId="115"/>
          <ac:spMkLst>
            <pc:docMk/>
            <pc:sldMk cId="589055956" sldId="286"/>
            <ac:spMk id="10" creationId="{3243E101-BB1B-4F55-9F40-5D44DC5FA198}"/>
          </ac:spMkLst>
        </pc:spChg>
        <pc:spChg chg="mod">
          <ac:chgData name="Paul Williams" userId="5e6388ba-d047-437f-b031-70312d52e610" providerId="ADAL" clId="{45A106B9-24A8-4236-A612-F4ECBD24C2DC}" dt="2022-12-09T10:28:56.944" v="394" actId="1076"/>
          <ac:spMkLst>
            <pc:docMk/>
            <pc:sldMk cId="589055956" sldId="286"/>
            <ac:spMk id="50" creationId="{00000000-0000-0000-0000-000000000000}"/>
          </ac:spMkLst>
        </pc:spChg>
        <pc:graphicFrameChg chg="mod modGraphic">
          <ac:chgData name="Paul Williams" userId="5e6388ba-d047-437f-b031-70312d52e610" providerId="ADAL" clId="{45A106B9-24A8-4236-A612-F4ECBD24C2DC}" dt="2022-12-09T10:30:44.568" v="412" actId="1076"/>
          <ac:graphicFrameMkLst>
            <pc:docMk/>
            <pc:sldMk cId="589055956" sldId="286"/>
            <ac:graphicFrameMk id="3" creationId="{3F44CE3A-462C-40E3-9DA1-6CCEE1D5ABB9}"/>
          </ac:graphicFrameMkLst>
        </pc:graphicFrameChg>
        <pc:picChg chg="add mod">
          <ac:chgData name="Paul Williams" userId="5e6388ba-d047-437f-b031-70312d52e610" providerId="ADAL" clId="{45A106B9-24A8-4236-A612-F4ECBD24C2DC}" dt="2022-12-09T10:32:15.886" v="429" actId="1076"/>
          <ac:picMkLst>
            <pc:docMk/>
            <pc:sldMk cId="589055956" sldId="286"/>
            <ac:picMk id="2" creationId="{D62FB6C5-4E3F-4839-BD13-F8EA3AB6986F}"/>
          </ac:picMkLst>
        </pc:picChg>
        <pc:picChg chg="mod">
          <ac:chgData name="Paul Williams" userId="5e6388ba-d047-437f-b031-70312d52e610" providerId="ADAL" clId="{45A106B9-24A8-4236-A612-F4ECBD24C2DC}" dt="2022-12-08T13:47:09.639" v="161" actId="1076"/>
          <ac:picMkLst>
            <pc:docMk/>
            <pc:sldMk cId="589055956" sldId="286"/>
            <ac:picMk id="18" creationId="{00000000-0000-0000-0000-000000000000}"/>
          </ac:picMkLst>
        </pc:picChg>
        <pc:picChg chg="mod">
          <ac:chgData name="Paul Williams" userId="5e6388ba-d047-437f-b031-70312d52e610" providerId="ADAL" clId="{45A106B9-24A8-4236-A612-F4ECBD24C2DC}" dt="2022-12-08T13:33:04.560" v="119" actId="1076"/>
          <ac:picMkLst>
            <pc:docMk/>
            <pc:sldMk cId="589055956" sldId="286"/>
            <ac:picMk id="36" creationId="{00000000-0000-0000-0000-000000000000}"/>
          </ac:picMkLst>
        </pc:picChg>
        <pc:picChg chg="del mod">
          <ac:chgData name="Paul Williams" userId="5e6388ba-d047-437f-b031-70312d52e610" providerId="ADAL" clId="{45A106B9-24A8-4236-A612-F4ECBD24C2DC}" dt="2022-12-09T10:27:06.094" v="381" actId="478"/>
          <ac:picMkLst>
            <pc:docMk/>
            <pc:sldMk cId="589055956" sldId="286"/>
            <ac:picMk id="39" creationId="{00000000-0000-0000-0000-000000000000}"/>
          </ac:picMkLst>
        </pc:picChg>
        <pc:picChg chg="mod">
          <ac:chgData name="Paul Williams" userId="5e6388ba-d047-437f-b031-70312d52e610" providerId="ADAL" clId="{45A106B9-24A8-4236-A612-F4ECBD24C2DC}" dt="2022-12-09T10:30:55.688" v="417" actId="1076"/>
          <ac:picMkLst>
            <pc:docMk/>
            <pc:sldMk cId="589055956" sldId="286"/>
            <ac:picMk id="42" creationId="{00000000-0000-0000-0000-000000000000}"/>
          </ac:picMkLst>
        </pc:picChg>
        <pc:picChg chg="mod">
          <ac:chgData name="Paul Williams" userId="5e6388ba-d047-437f-b031-70312d52e610" providerId="ADAL" clId="{45A106B9-24A8-4236-A612-F4ECBD24C2DC}" dt="2022-12-09T10:31:11.907" v="424" actId="1076"/>
          <ac:picMkLst>
            <pc:docMk/>
            <pc:sldMk cId="589055956" sldId="286"/>
            <ac:picMk id="44" creationId="{00000000-0000-0000-0000-000000000000}"/>
          </ac:picMkLst>
        </pc:picChg>
        <pc:picChg chg="mod">
          <ac:chgData name="Paul Williams" userId="5e6388ba-d047-437f-b031-70312d52e610" providerId="ADAL" clId="{45A106B9-24A8-4236-A612-F4ECBD24C2DC}" dt="2022-12-09T10:31:08.538" v="422" actId="1076"/>
          <ac:picMkLst>
            <pc:docMk/>
            <pc:sldMk cId="589055956" sldId="286"/>
            <ac:picMk id="45" creationId="{00000000-0000-0000-0000-000000000000}"/>
          </ac:picMkLst>
        </pc:picChg>
        <pc:picChg chg="mod">
          <ac:chgData name="Paul Williams" userId="5e6388ba-d047-437f-b031-70312d52e610" providerId="ADAL" clId="{45A106B9-24A8-4236-A612-F4ECBD24C2DC}" dt="2022-12-09T10:31:06.225" v="421" actId="1076"/>
          <ac:picMkLst>
            <pc:docMk/>
            <pc:sldMk cId="589055956" sldId="286"/>
            <ac:picMk id="46" creationId="{00000000-0000-0000-0000-000000000000}"/>
          </ac:picMkLst>
        </pc:picChg>
        <pc:picChg chg="mod">
          <ac:chgData name="Paul Williams" userId="5e6388ba-d047-437f-b031-70312d52e610" providerId="ADAL" clId="{45A106B9-24A8-4236-A612-F4ECBD24C2DC}" dt="2022-12-09T10:31:14.509" v="425" actId="1076"/>
          <ac:picMkLst>
            <pc:docMk/>
            <pc:sldMk cId="589055956" sldId="286"/>
            <ac:picMk id="52" creationId="{00000000-0000-0000-0000-000000000000}"/>
          </ac:picMkLst>
        </pc:picChg>
      </pc:sldChg>
      <pc:sldChg chg="addSp delSp modSp add ord">
        <pc:chgData name="Paul Williams" userId="5e6388ba-d047-437f-b031-70312d52e610" providerId="ADAL" clId="{45A106B9-24A8-4236-A612-F4ECBD24C2DC}" dt="2022-12-08T15:49:57.058" v="375" actId="1076"/>
        <pc:sldMkLst>
          <pc:docMk/>
          <pc:sldMk cId="620257606" sldId="288"/>
        </pc:sldMkLst>
        <pc:spChg chg="del mod">
          <ac:chgData name="Paul Williams" userId="5e6388ba-d047-437f-b031-70312d52e610" providerId="ADAL" clId="{45A106B9-24A8-4236-A612-F4ECBD24C2DC}" dt="2022-12-08T13:03:21.706" v="41" actId="478"/>
          <ac:spMkLst>
            <pc:docMk/>
            <pc:sldMk cId="620257606" sldId="288"/>
            <ac:spMk id="10" creationId="{3243E101-BB1B-4F55-9F40-5D44DC5FA198}"/>
          </ac:spMkLst>
        </pc:spChg>
        <pc:spChg chg="del">
          <ac:chgData name="Paul Williams" userId="5e6388ba-d047-437f-b031-70312d52e610" providerId="ADAL" clId="{45A106B9-24A8-4236-A612-F4ECBD24C2DC}" dt="2022-12-08T11:54:02.507" v="19" actId="478"/>
          <ac:spMkLst>
            <pc:docMk/>
            <pc:sldMk cId="620257606" sldId="288"/>
            <ac:spMk id="31" creationId="{00000000-0000-0000-0000-000000000000}"/>
          </ac:spMkLst>
        </pc:spChg>
        <pc:spChg chg="del mod">
          <ac:chgData name="Paul Williams" userId="5e6388ba-d047-437f-b031-70312d52e610" providerId="ADAL" clId="{45A106B9-24A8-4236-A612-F4ECBD24C2DC}" dt="2022-12-08T11:53:55.316" v="11" actId="478"/>
          <ac:spMkLst>
            <pc:docMk/>
            <pc:sldMk cId="620257606" sldId="288"/>
            <ac:spMk id="43" creationId="{3243E101-BB1B-4F55-9F40-5D44DC5FA198}"/>
          </ac:spMkLst>
        </pc:spChg>
        <pc:grpChg chg="del">
          <ac:chgData name="Paul Williams" userId="5e6388ba-d047-437f-b031-70312d52e610" providerId="ADAL" clId="{45A106B9-24A8-4236-A612-F4ECBD24C2DC}" dt="2022-12-08T11:54:00.757" v="17" actId="478"/>
          <ac:grpSpMkLst>
            <pc:docMk/>
            <pc:sldMk cId="620257606" sldId="288"/>
            <ac:grpSpMk id="16" creationId="{00000000-0000-0000-0000-000000000000}"/>
          </ac:grpSpMkLst>
        </pc:grpChg>
        <pc:graphicFrameChg chg="mod modGraphic">
          <ac:chgData name="Paul Williams" userId="5e6388ba-d047-437f-b031-70312d52e610" providerId="ADAL" clId="{45A106B9-24A8-4236-A612-F4ECBD24C2DC}" dt="2022-12-08T13:13:07.285" v="63" actId="20577"/>
          <ac:graphicFrameMkLst>
            <pc:docMk/>
            <pc:sldMk cId="620257606" sldId="288"/>
            <ac:graphicFrameMk id="3" creationId="{3F44CE3A-462C-40E3-9DA1-6CCEE1D5ABB9}"/>
          </ac:graphicFrameMkLst>
        </pc:graphicFrameChg>
        <pc:picChg chg="add del mod">
          <ac:chgData name="Paul Williams" userId="5e6388ba-d047-437f-b031-70312d52e610" providerId="ADAL" clId="{45A106B9-24A8-4236-A612-F4ECBD24C2DC}" dt="2022-12-08T12:09:11.019" v="37" actId="478"/>
          <ac:picMkLst>
            <pc:docMk/>
            <pc:sldMk cId="620257606" sldId="288"/>
            <ac:picMk id="2" creationId="{FB7F22D7-0254-4DCC-8D68-D8A154161116}"/>
          </ac:picMkLst>
        </pc:picChg>
        <pc:picChg chg="add del mod">
          <ac:chgData name="Paul Williams" userId="5e6388ba-d047-437f-b031-70312d52e610" providerId="ADAL" clId="{45A106B9-24A8-4236-A612-F4ECBD24C2DC}" dt="2022-12-08T13:07:08.715" v="42" actId="478"/>
          <ac:picMkLst>
            <pc:docMk/>
            <pc:sldMk cId="620257606" sldId="288"/>
            <ac:picMk id="4" creationId="{5BF55374-48A6-4277-8C69-8AB445D8904F}"/>
          </ac:picMkLst>
        </pc:picChg>
        <pc:picChg chg="del">
          <ac:chgData name="Paul Williams" userId="5e6388ba-d047-437f-b031-70312d52e610" providerId="ADAL" clId="{45A106B9-24A8-4236-A612-F4ECBD24C2DC}" dt="2022-12-08T11:53:58.798" v="16" actId="478"/>
          <ac:picMkLst>
            <pc:docMk/>
            <pc:sldMk cId="620257606" sldId="288"/>
            <ac:picMk id="5" creationId="{00000000-0000-0000-0000-000000000000}"/>
          </ac:picMkLst>
        </pc:picChg>
        <pc:picChg chg="add mod">
          <ac:chgData name="Paul Williams" userId="5e6388ba-d047-437f-b031-70312d52e610" providerId="ADAL" clId="{45A106B9-24A8-4236-A612-F4ECBD24C2DC}" dt="2022-12-08T15:49:57.058" v="375" actId="1076"/>
          <ac:picMkLst>
            <pc:docMk/>
            <pc:sldMk cId="620257606" sldId="288"/>
            <ac:picMk id="7" creationId="{E0240215-F93B-458F-A423-EBB0E81F9E9E}"/>
          </ac:picMkLst>
        </pc:picChg>
        <pc:picChg chg="add mod modCrop">
          <ac:chgData name="Paul Williams" userId="5e6388ba-d047-437f-b031-70312d52e610" providerId="ADAL" clId="{45A106B9-24A8-4236-A612-F4ECBD24C2DC}" dt="2022-12-08T14:14:33.535" v="373" actId="1076"/>
          <ac:picMkLst>
            <pc:docMk/>
            <pc:sldMk cId="620257606" sldId="288"/>
            <ac:picMk id="9" creationId="{6064F1C2-C5F1-4EDB-9ECE-B31CBEAC3143}"/>
          </ac:picMkLst>
        </pc:picChg>
        <pc:picChg chg="add mod">
          <ac:chgData name="Paul Williams" userId="5e6388ba-d047-437f-b031-70312d52e610" providerId="ADAL" clId="{45A106B9-24A8-4236-A612-F4ECBD24C2DC}" dt="2022-12-08T13:09:31.056" v="56" actId="14100"/>
          <ac:picMkLst>
            <pc:docMk/>
            <pc:sldMk cId="620257606" sldId="288"/>
            <ac:picMk id="11" creationId="{08BE7240-90CE-4100-ADD5-7E32AB5A2EEC}"/>
          </ac:picMkLst>
        </pc:picChg>
        <pc:picChg chg="del">
          <ac:chgData name="Paul Williams" userId="5e6388ba-d047-437f-b031-70312d52e610" providerId="ADAL" clId="{45A106B9-24A8-4236-A612-F4ECBD24C2DC}" dt="2022-12-08T11:53:58.158" v="15" actId="478"/>
          <ac:picMkLst>
            <pc:docMk/>
            <pc:sldMk cId="620257606" sldId="288"/>
            <ac:picMk id="15" creationId="{00000000-0000-0000-0000-000000000000}"/>
          </ac:picMkLst>
        </pc:picChg>
        <pc:picChg chg="del mod">
          <ac:chgData name="Paul Williams" userId="5e6388ba-d047-437f-b031-70312d52e610" providerId="ADAL" clId="{45A106B9-24A8-4236-A612-F4ECBD24C2DC}" dt="2022-12-08T11:53:57.536" v="14" actId="478"/>
          <ac:picMkLst>
            <pc:docMk/>
            <pc:sldMk cId="620257606" sldId="288"/>
            <ac:picMk id="17" creationId="{00000000-0000-0000-0000-000000000000}"/>
          </ac:picMkLst>
        </pc:picChg>
        <pc:picChg chg="del">
          <ac:chgData name="Paul Williams" userId="5e6388ba-d047-437f-b031-70312d52e610" providerId="ADAL" clId="{45A106B9-24A8-4236-A612-F4ECBD24C2DC}" dt="2022-12-08T11:54:04.991" v="20" actId="478"/>
          <ac:picMkLst>
            <pc:docMk/>
            <pc:sldMk cId="620257606" sldId="288"/>
            <ac:picMk id="18" creationId="{00000000-0000-0000-0000-000000000000}"/>
          </ac:picMkLst>
        </pc:picChg>
        <pc:picChg chg="del">
          <ac:chgData name="Paul Williams" userId="5e6388ba-d047-437f-b031-70312d52e610" providerId="ADAL" clId="{45A106B9-24A8-4236-A612-F4ECBD24C2DC}" dt="2022-12-08T11:54:01.847" v="18" actId="478"/>
          <ac:picMkLst>
            <pc:docMk/>
            <pc:sldMk cId="620257606" sldId="288"/>
            <ac:picMk id="30" creationId="{00000000-0000-0000-0000-000000000000}"/>
          </ac:picMkLst>
        </pc:picChg>
        <pc:picChg chg="del">
          <ac:chgData name="Paul Williams" userId="5e6388ba-d047-437f-b031-70312d52e610" providerId="ADAL" clId="{45A106B9-24A8-4236-A612-F4ECBD24C2DC}" dt="2022-12-08T11:53:56.705" v="12" actId="478"/>
          <ac:picMkLst>
            <pc:docMk/>
            <pc:sldMk cId="620257606" sldId="288"/>
            <ac:picMk id="36" creationId="{00000000-0000-0000-0000-000000000000}"/>
          </ac:picMkLst>
        </pc:picChg>
        <pc:picChg chg="del">
          <ac:chgData name="Paul Williams" userId="5e6388ba-d047-437f-b031-70312d52e610" providerId="ADAL" clId="{45A106B9-24A8-4236-A612-F4ECBD24C2DC}" dt="2022-12-08T11:53:46.332" v="2" actId="478"/>
          <ac:picMkLst>
            <pc:docMk/>
            <pc:sldMk cId="620257606" sldId="288"/>
            <ac:picMk id="39" creationId="{00000000-0000-0000-0000-000000000000}"/>
          </ac:picMkLst>
        </pc:picChg>
        <pc:picChg chg="del mod">
          <ac:chgData name="Paul Williams" userId="5e6388ba-d047-437f-b031-70312d52e610" providerId="ADAL" clId="{45A106B9-24A8-4236-A612-F4ECBD24C2DC}" dt="2022-12-08T11:53:47.011" v="4" actId="478"/>
          <ac:picMkLst>
            <pc:docMk/>
            <pc:sldMk cId="620257606" sldId="288"/>
            <ac:picMk id="42" creationId="{00000000-0000-0000-0000-000000000000}"/>
          </ac:picMkLst>
        </pc:picChg>
        <pc:picChg chg="del">
          <ac:chgData name="Paul Williams" userId="5e6388ba-d047-437f-b031-70312d52e610" providerId="ADAL" clId="{45A106B9-24A8-4236-A612-F4ECBD24C2DC}" dt="2022-12-08T11:53:50.060" v="8" actId="478"/>
          <ac:picMkLst>
            <pc:docMk/>
            <pc:sldMk cId="620257606" sldId="288"/>
            <ac:picMk id="44" creationId="{00000000-0000-0000-0000-000000000000}"/>
          </ac:picMkLst>
        </pc:picChg>
        <pc:picChg chg="del">
          <ac:chgData name="Paul Williams" userId="5e6388ba-d047-437f-b031-70312d52e610" providerId="ADAL" clId="{45A106B9-24A8-4236-A612-F4ECBD24C2DC}" dt="2022-12-08T11:53:48.651" v="6" actId="478"/>
          <ac:picMkLst>
            <pc:docMk/>
            <pc:sldMk cId="620257606" sldId="288"/>
            <ac:picMk id="45" creationId="{00000000-0000-0000-0000-000000000000}"/>
          </ac:picMkLst>
        </pc:picChg>
        <pc:picChg chg="del">
          <ac:chgData name="Paul Williams" userId="5e6388ba-d047-437f-b031-70312d52e610" providerId="ADAL" clId="{45A106B9-24A8-4236-A612-F4ECBD24C2DC}" dt="2022-12-08T11:53:49.328" v="7" actId="478"/>
          <ac:picMkLst>
            <pc:docMk/>
            <pc:sldMk cId="620257606" sldId="288"/>
            <ac:picMk id="46" creationId="{00000000-0000-0000-0000-000000000000}"/>
          </ac:picMkLst>
        </pc:picChg>
        <pc:picChg chg="del">
          <ac:chgData name="Paul Williams" userId="5e6388ba-d047-437f-b031-70312d52e610" providerId="ADAL" clId="{45A106B9-24A8-4236-A612-F4ECBD24C2DC}" dt="2022-12-08T11:53:47.930" v="5" actId="478"/>
          <ac:picMkLst>
            <pc:docMk/>
            <pc:sldMk cId="620257606" sldId="288"/>
            <ac:picMk id="52" creationId="{00000000-0000-0000-0000-000000000000}"/>
          </ac:picMkLst>
        </pc:picChg>
        <pc:cxnChg chg="del">
          <ac:chgData name="Paul Williams" userId="5e6388ba-d047-437f-b031-70312d52e610" providerId="ADAL" clId="{45A106B9-24A8-4236-A612-F4ECBD24C2DC}" dt="2022-12-08T11:53:51.508" v="10" actId="478"/>
          <ac:cxnSpMkLst>
            <pc:docMk/>
            <pc:sldMk cId="620257606" sldId="288"/>
            <ac:cxnSpMk id="48" creationId="{00000000-0000-0000-0000-000000000000}"/>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BF0882C-2B2E-4254-BB81-99DB2AD9ABB2}" type="datetimeFigureOut">
              <a:rPr lang="en-US" smtClean="0"/>
              <a:t>12/9/2022</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554ABCA-33AD-412D-9DF2-B4067A8DF17A}" type="slidenum">
              <a:rPr lang="en-US" smtClean="0"/>
              <a:t>‹#›</a:t>
            </a:fld>
            <a:endParaRPr lang="en-US"/>
          </a:p>
        </p:txBody>
      </p:sp>
    </p:spTree>
    <p:extLst>
      <p:ext uri="{BB962C8B-B14F-4D97-AF65-F5344CB8AC3E}">
        <p14:creationId xmlns:p14="http://schemas.microsoft.com/office/powerpoint/2010/main" val="2557400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554ABCA-33AD-412D-9DF2-B4067A8DF17A}" type="slidenum">
              <a:rPr lang="en-US" smtClean="0"/>
              <a:t>1</a:t>
            </a:fld>
            <a:endParaRPr lang="en-US"/>
          </a:p>
        </p:txBody>
      </p:sp>
    </p:spTree>
    <p:extLst>
      <p:ext uri="{BB962C8B-B14F-4D97-AF65-F5344CB8AC3E}">
        <p14:creationId xmlns:p14="http://schemas.microsoft.com/office/powerpoint/2010/main" val="1593857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554ABCA-33AD-412D-9DF2-B4067A8DF17A}" type="slidenum">
              <a:rPr lang="en-US" smtClean="0"/>
              <a:t>11</a:t>
            </a:fld>
            <a:endParaRPr lang="en-US"/>
          </a:p>
        </p:txBody>
      </p:sp>
    </p:spTree>
    <p:extLst>
      <p:ext uri="{BB962C8B-B14F-4D97-AF65-F5344CB8AC3E}">
        <p14:creationId xmlns:p14="http://schemas.microsoft.com/office/powerpoint/2010/main" val="15351484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BE300-68C0-40A6-890D-F8D43F2E8C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63CAF61-E865-4E1B-AD5B-2CD19B2BD1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91A0274-CDB5-4D28-B9FC-0F2FDCD30248}"/>
              </a:ext>
            </a:extLst>
          </p:cNvPr>
          <p:cNvSpPr>
            <a:spLocks noGrp="1"/>
          </p:cNvSpPr>
          <p:nvPr>
            <p:ph type="dt" sz="half" idx="10"/>
          </p:nvPr>
        </p:nvSpPr>
        <p:spPr/>
        <p:txBody>
          <a:bodyPr/>
          <a:lstStyle/>
          <a:p>
            <a:fld id="{AFDC0203-3B41-4F12-A43B-AE3397492DEE}" type="datetime1">
              <a:rPr lang="en-GB" smtClean="0"/>
              <a:t>09/12/2022</a:t>
            </a:fld>
            <a:endParaRPr lang="en-GB"/>
          </a:p>
        </p:txBody>
      </p:sp>
      <p:sp>
        <p:nvSpPr>
          <p:cNvPr id="5" name="Footer Placeholder 4">
            <a:extLst>
              <a:ext uri="{FF2B5EF4-FFF2-40B4-BE49-F238E27FC236}">
                <a16:creationId xmlns:a16="http://schemas.microsoft.com/office/drawing/2014/main" id="{1CCF8405-B87C-4356-BB1F-965198A0DBE7}"/>
              </a:ext>
            </a:extLst>
          </p:cNvPr>
          <p:cNvSpPr>
            <a:spLocks noGrp="1"/>
          </p:cNvSpPr>
          <p:nvPr>
            <p:ph type="ftr" sz="quarter" idx="11"/>
          </p:nvPr>
        </p:nvSpPr>
        <p:spPr/>
        <p:txBody>
          <a:bodyPr/>
          <a:lstStyle/>
          <a:p>
            <a:r>
              <a:rPr lang="en-GB"/>
              <a:t>Dennington Primary Calculation Policy</a:t>
            </a:r>
          </a:p>
        </p:txBody>
      </p:sp>
      <p:sp>
        <p:nvSpPr>
          <p:cNvPr id="6" name="Slide Number Placeholder 5">
            <a:extLst>
              <a:ext uri="{FF2B5EF4-FFF2-40B4-BE49-F238E27FC236}">
                <a16:creationId xmlns:a16="http://schemas.microsoft.com/office/drawing/2014/main" id="{C8C9D4CB-3AEF-4DED-8426-5ECAC9335429}"/>
              </a:ext>
            </a:extLst>
          </p:cNvPr>
          <p:cNvSpPr>
            <a:spLocks noGrp="1"/>
          </p:cNvSpPr>
          <p:nvPr>
            <p:ph type="sldNum" sz="quarter" idx="12"/>
          </p:nvPr>
        </p:nvSpPr>
        <p:spPr/>
        <p:txBody>
          <a:bodyPr/>
          <a:lstStyle/>
          <a:p>
            <a:fld id="{362DEDE7-20A1-4CC6-AFD3-D24AC809A8E6}" type="slidenum">
              <a:rPr lang="en-GB" smtClean="0"/>
              <a:t>‹#›</a:t>
            </a:fld>
            <a:endParaRPr lang="en-GB"/>
          </a:p>
        </p:txBody>
      </p:sp>
    </p:spTree>
    <p:extLst>
      <p:ext uri="{BB962C8B-B14F-4D97-AF65-F5344CB8AC3E}">
        <p14:creationId xmlns:p14="http://schemas.microsoft.com/office/powerpoint/2010/main" val="3055559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6C0C-A3FF-45E9-A163-560531AB12C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D71DA92-4EDA-48E4-98D8-80470F2EDDC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5C15FA-6FBF-4101-8EFD-DEFB6499FB81}"/>
              </a:ext>
            </a:extLst>
          </p:cNvPr>
          <p:cNvSpPr>
            <a:spLocks noGrp="1"/>
          </p:cNvSpPr>
          <p:nvPr>
            <p:ph type="dt" sz="half" idx="10"/>
          </p:nvPr>
        </p:nvSpPr>
        <p:spPr/>
        <p:txBody>
          <a:bodyPr/>
          <a:lstStyle/>
          <a:p>
            <a:fld id="{F084C7FA-DE72-457C-9960-028FDF0569B1}" type="datetime1">
              <a:rPr lang="en-GB" smtClean="0"/>
              <a:t>09/12/2022</a:t>
            </a:fld>
            <a:endParaRPr lang="en-GB"/>
          </a:p>
        </p:txBody>
      </p:sp>
      <p:sp>
        <p:nvSpPr>
          <p:cNvPr id="5" name="Footer Placeholder 4">
            <a:extLst>
              <a:ext uri="{FF2B5EF4-FFF2-40B4-BE49-F238E27FC236}">
                <a16:creationId xmlns:a16="http://schemas.microsoft.com/office/drawing/2014/main" id="{4E7C79F6-01F2-4062-9F52-405F1767BC0C}"/>
              </a:ext>
            </a:extLst>
          </p:cNvPr>
          <p:cNvSpPr>
            <a:spLocks noGrp="1"/>
          </p:cNvSpPr>
          <p:nvPr>
            <p:ph type="ftr" sz="quarter" idx="11"/>
          </p:nvPr>
        </p:nvSpPr>
        <p:spPr/>
        <p:txBody>
          <a:bodyPr/>
          <a:lstStyle/>
          <a:p>
            <a:r>
              <a:rPr lang="en-GB"/>
              <a:t>Dennington Primary Calculation Policy</a:t>
            </a:r>
          </a:p>
        </p:txBody>
      </p:sp>
      <p:sp>
        <p:nvSpPr>
          <p:cNvPr id="6" name="Slide Number Placeholder 5">
            <a:extLst>
              <a:ext uri="{FF2B5EF4-FFF2-40B4-BE49-F238E27FC236}">
                <a16:creationId xmlns:a16="http://schemas.microsoft.com/office/drawing/2014/main" id="{A010A6F4-71E6-4D13-8B36-2CC4A68FBD22}"/>
              </a:ext>
            </a:extLst>
          </p:cNvPr>
          <p:cNvSpPr>
            <a:spLocks noGrp="1"/>
          </p:cNvSpPr>
          <p:nvPr>
            <p:ph type="sldNum" sz="quarter" idx="12"/>
          </p:nvPr>
        </p:nvSpPr>
        <p:spPr/>
        <p:txBody>
          <a:bodyPr/>
          <a:lstStyle/>
          <a:p>
            <a:fld id="{362DEDE7-20A1-4CC6-AFD3-D24AC809A8E6}" type="slidenum">
              <a:rPr lang="en-GB" smtClean="0"/>
              <a:t>‹#›</a:t>
            </a:fld>
            <a:endParaRPr lang="en-GB"/>
          </a:p>
        </p:txBody>
      </p:sp>
    </p:spTree>
    <p:extLst>
      <p:ext uri="{BB962C8B-B14F-4D97-AF65-F5344CB8AC3E}">
        <p14:creationId xmlns:p14="http://schemas.microsoft.com/office/powerpoint/2010/main" val="24501082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8DA0B-7362-430A-A32C-B8E7E06651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BDFB6AB-C557-4639-B73D-A86D232D2F3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4B45E71-131D-4325-A8B1-C7465A40466D}"/>
              </a:ext>
            </a:extLst>
          </p:cNvPr>
          <p:cNvSpPr>
            <a:spLocks noGrp="1"/>
          </p:cNvSpPr>
          <p:nvPr>
            <p:ph type="dt" sz="half" idx="10"/>
          </p:nvPr>
        </p:nvSpPr>
        <p:spPr/>
        <p:txBody>
          <a:bodyPr/>
          <a:lstStyle/>
          <a:p>
            <a:fld id="{F206C4E7-38E7-4432-A8A1-39EF9F471A65}" type="datetime1">
              <a:rPr lang="en-GB" smtClean="0"/>
              <a:t>09/12/2022</a:t>
            </a:fld>
            <a:endParaRPr lang="en-GB"/>
          </a:p>
        </p:txBody>
      </p:sp>
      <p:sp>
        <p:nvSpPr>
          <p:cNvPr id="5" name="Footer Placeholder 4">
            <a:extLst>
              <a:ext uri="{FF2B5EF4-FFF2-40B4-BE49-F238E27FC236}">
                <a16:creationId xmlns:a16="http://schemas.microsoft.com/office/drawing/2014/main" id="{C72ED9D2-546D-4486-80F7-DF8E9C91FD24}"/>
              </a:ext>
            </a:extLst>
          </p:cNvPr>
          <p:cNvSpPr>
            <a:spLocks noGrp="1"/>
          </p:cNvSpPr>
          <p:nvPr>
            <p:ph type="ftr" sz="quarter" idx="11"/>
          </p:nvPr>
        </p:nvSpPr>
        <p:spPr/>
        <p:txBody>
          <a:bodyPr/>
          <a:lstStyle/>
          <a:p>
            <a:r>
              <a:rPr lang="en-GB"/>
              <a:t>Dennington Primary Calculation Policy</a:t>
            </a:r>
          </a:p>
        </p:txBody>
      </p:sp>
      <p:sp>
        <p:nvSpPr>
          <p:cNvPr id="6" name="Slide Number Placeholder 5">
            <a:extLst>
              <a:ext uri="{FF2B5EF4-FFF2-40B4-BE49-F238E27FC236}">
                <a16:creationId xmlns:a16="http://schemas.microsoft.com/office/drawing/2014/main" id="{88A2B737-6B59-4509-A3FE-040ACB46FC2A}"/>
              </a:ext>
            </a:extLst>
          </p:cNvPr>
          <p:cNvSpPr>
            <a:spLocks noGrp="1"/>
          </p:cNvSpPr>
          <p:nvPr>
            <p:ph type="sldNum" sz="quarter" idx="12"/>
          </p:nvPr>
        </p:nvSpPr>
        <p:spPr/>
        <p:txBody>
          <a:bodyPr/>
          <a:lstStyle/>
          <a:p>
            <a:fld id="{362DEDE7-20A1-4CC6-AFD3-D24AC809A8E6}" type="slidenum">
              <a:rPr lang="en-GB" smtClean="0"/>
              <a:t>‹#›</a:t>
            </a:fld>
            <a:endParaRPr lang="en-GB"/>
          </a:p>
        </p:txBody>
      </p:sp>
    </p:spTree>
    <p:extLst>
      <p:ext uri="{BB962C8B-B14F-4D97-AF65-F5344CB8AC3E}">
        <p14:creationId xmlns:p14="http://schemas.microsoft.com/office/powerpoint/2010/main" val="1051926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69938-FE92-43B2-BA42-4EFA96EBFA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BD69B6-ABB9-4A28-A5EF-79B678F1059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A08FFC-21B1-4603-BC6D-8205ED2A694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4ACD1D0-C6F3-48EE-9FB6-D45FA14DA34D}"/>
              </a:ext>
            </a:extLst>
          </p:cNvPr>
          <p:cNvSpPr>
            <a:spLocks noGrp="1"/>
          </p:cNvSpPr>
          <p:nvPr>
            <p:ph type="dt" sz="half" idx="10"/>
          </p:nvPr>
        </p:nvSpPr>
        <p:spPr/>
        <p:txBody>
          <a:bodyPr/>
          <a:lstStyle/>
          <a:p>
            <a:fld id="{72EA8055-D042-42F0-9644-9F7A4AC241AA}" type="datetime1">
              <a:rPr lang="en-GB" smtClean="0"/>
              <a:t>09/12/2022</a:t>
            </a:fld>
            <a:endParaRPr lang="en-GB"/>
          </a:p>
        </p:txBody>
      </p:sp>
      <p:sp>
        <p:nvSpPr>
          <p:cNvPr id="6" name="Footer Placeholder 5">
            <a:extLst>
              <a:ext uri="{FF2B5EF4-FFF2-40B4-BE49-F238E27FC236}">
                <a16:creationId xmlns:a16="http://schemas.microsoft.com/office/drawing/2014/main" id="{C066BC37-1D3C-4942-91BA-2052CE3EB477}"/>
              </a:ext>
            </a:extLst>
          </p:cNvPr>
          <p:cNvSpPr>
            <a:spLocks noGrp="1"/>
          </p:cNvSpPr>
          <p:nvPr>
            <p:ph type="ftr" sz="quarter" idx="11"/>
          </p:nvPr>
        </p:nvSpPr>
        <p:spPr/>
        <p:txBody>
          <a:bodyPr/>
          <a:lstStyle/>
          <a:p>
            <a:r>
              <a:rPr lang="en-GB"/>
              <a:t>Dennington Primary Calculation Policy</a:t>
            </a:r>
          </a:p>
        </p:txBody>
      </p:sp>
      <p:sp>
        <p:nvSpPr>
          <p:cNvPr id="7" name="Slide Number Placeholder 6">
            <a:extLst>
              <a:ext uri="{FF2B5EF4-FFF2-40B4-BE49-F238E27FC236}">
                <a16:creationId xmlns:a16="http://schemas.microsoft.com/office/drawing/2014/main" id="{F45A7D1B-6E5E-482B-B73E-E1B6D079A2F6}"/>
              </a:ext>
            </a:extLst>
          </p:cNvPr>
          <p:cNvSpPr>
            <a:spLocks noGrp="1"/>
          </p:cNvSpPr>
          <p:nvPr>
            <p:ph type="sldNum" sz="quarter" idx="12"/>
          </p:nvPr>
        </p:nvSpPr>
        <p:spPr/>
        <p:txBody>
          <a:bodyPr/>
          <a:lstStyle/>
          <a:p>
            <a:fld id="{362DEDE7-20A1-4CC6-AFD3-D24AC809A8E6}" type="slidenum">
              <a:rPr lang="en-GB" smtClean="0"/>
              <a:t>‹#›</a:t>
            </a:fld>
            <a:endParaRPr lang="en-GB"/>
          </a:p>
        </p:txBody>
      </p:sp>
    </p:spTree>
    <p:extLst>
      <p:ext uri="{BB962C8B-B14F-4D97-AF65-F5344CB8AC3E}">
        <p14:creationId xmlns:p14="http://schemas.microsoft.com/office/powerpoint/2010/main" val="21672573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87942-7823-4B38-B569-356532BBDB2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68F0EF-9012-474E-A544-788DE73784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067B22F-445C-40AE-874A-F327746574B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97C2158-41B2-4C47-BF5D-E53AFAF82B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A3BA497-67E1-4875-9626-29F4B97CCE8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E74448B-9E0C-420A-AE69-91B26F85E07B}"/>
              </a:ext>
            </a:extLst>
          </p:cNvPr>
          <p:cNvSpPr>
            <a:spLocks noGrp="1"/>
          </p:cNvSpPr>
          <p:nvPr>
            <p:ph type="dt" sz="half" idx="10"/>
          </p:nvPr>
        </p:nvSpPr>
        <p:spPr/>
        <p:txBody>
          <a:bodyPr/>
          <a:lstStyle/>
          <a:p>
            <a:fld id="{85756F93-746E-49E9-BDC5-BBAAA775DDDC}" type="datetime1">
              <a:rPr lang="en-GB" smtClean="0"/>
              <a:t>09/12/2022</a:t>
            </a:fld>
            <a:endParaRPr lang="en-GB"/>
          </a:p>
        </p:txBody>
      </p:sp>
      <p:sp>
        <p:nvSpPr>
          <p:cNvPr id="8" name="Footer Placeholder 7">
            <a:extLst>
              <a:ext uri="{FF2B5EF4-FFF2-40B4-BE49-F238E27FC236}">
                <a16:creationId xmlns:a16="http://schemas.microsoft.com/office/drawing/2014/main" id="{8BA5F22E-FC3E-46E5-BE6E-08B4012E9AAD}"/>
              </a:ext>
            </a:extLst>
          </p:cNvPr>
          <p:cNvSpPr>
            <a:spLocks noGrp="1"/>
          </p:cNvSpPr>
          <p:nvPr>
            <p:ph type="ftr" sz="quarter" idx="11"/>
          </p:nvPr>
        </p:nvSpPr>
        <p:spPr/>
        <p:txBody>
          <a:bodyPr/>
          <a:lstStyle/>
          <a:p>
            <a:r>
              <a:rPr lang="en-GB"/>
              <a:t>Dennington Primary Calculation Policy</a:t>
            </a:r>
          </a:p>
        </p:txBody>
      </p:sp>
      <p:sp>
        <p:nvSpPr>
          <p:cNvPr id="9" name="Slide Number Placeholder 8">
            <a:extLst>
              <a:ext uri="{FF2B5EF4-FFF2-40B4-BE49-F238E27FC236}">
                <a16:creationId xmlns:a16="http://schemas.microsoft.com/office/drawing/2014/main" id="{9D1DC1B0-9BF6-4029-AA72-30BE09B756A2}"/>
              </a:ext>
            </a:extLst>
          </p:cNvPr>
          <p:cNvSpPr>
            <a:spLocks noGrp="1"/>
          </p:cNvSpPr>
          <p:nvPr>
            <p:ph type="sldNum" sz="quarter" idx="12"/>
          </p:nvPr>
        </p:nvSpPr>
        <p:spPr/>
        <p:txBody>
          <a:bodyPr/>
          <a:lstStyle/>
          <a:p>
            <a:fld id="{362DEDE7-20A1-4CC6-AFD3-D24AC809A8E6}" type="slidenum">
              <a:rPr lang="en-GB" smtClean="0"/>
              <a:t>‹#›</a:t>
            </a:fld>
            <a:endParaRPr lang="en-GB"/>
          </a:p>
        </p:txBody>
      </p:sp>
    </p:spTree>
    <p:extLst>
      <p:ext uri="{BB962C8B-B14F-4D97-AF65-F5344CB8AC3E}">
        <p14:creationId xmlns:p14="http://schemas.microsoft.com/office/powerpoint/2010/main" val="2451607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C19CE-CDA2-46D8-8E7C-D7870EE06BF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F980A96-36A3-446D-871A-ED164DC78F53}"/>
              </a:ext>
            </a:extLst>
          </p:cNvPr>
          <p:cNvSpPr>
            <a:spLocks noGrp="1"/>
          </p:cNvSpPr>
          <p:nvPr>
            <p:ph type="dt" sz="half" idx="10"/>
          </p:nvPr>
        </p:nvSpPr>
        <p:spPr/>
        <p:txBody>
          <a:bodyPr/>
          <a:lstStyle/>
          <a:p>
            <a:fld id="{4E8E7BD0-07E9-461E-A528-4736690B325F}" type="datetime1">
              <a:rPr lang="en-GB" smtClean="0"/>
              <a:t>09/12/2022</a:t>
            </a:fld>
            <a:endParaRPr lang="en-GB"/>
          </a:p>
        </p:txBody>
      </p:sp>
      <p:sp>
        <p:nvSpPr>
          <p:cNvPr id="4" name="Footer Placeholder 3">
            <a:extLst>
              <a:ext uri="{FF2B5EF4-FFF2-40B4-BE49-F238E27FC236}">
                <a16:creationId xmlns:a16="http://schemas.microsoft.com/office/drawing/2014/main" id="{62FDE480-3083-459A-9A2D-44A22DCE17CD}"/>
              </a:ext>
            </a:extLst>
          </p:cNvPr>
          <p:cNvSpPr>
            <a:spLocks noGrp="1"/>
          </p:cNvSpPr>
          <p:nvPr>
            <p:ph type="ftr" sz="quarter" idx="11"/>
          </p:nvPr>
        </p:nvSpPr>
        <p:spPr/>
        <p:txBody>
          <a:bodyPr/>
          <a:lstStyle/>
          <a:p>
            <a:r>
              <a:rPr lang="en-GB"/>
              <a:t>Dennington Primary Calculation Policy</a:t>
            </a:r>
          </a:p>
        </p:txBody>
      </p:sp>
      <p:sp>
        <p:nvSpPr>
          <p:cNvPr id="5" name="Slide Number Placeholder 4">
            <a:extLst>
              <a:ext uri="{FF2B5EF4-FFF2-40B4-BE49-F238E27FC236}">
                <a16:creationId xmlns:a16="http://schemas.microsoft.com/office/drawing/2014/main" id="{1217AE2A-EE30-462E-A261-0EC3FD64A640}"/>
              </a:ext>
            </a:extLst>
          </p:cNvPr>
          <p:cNvSpPr>
            <a:spLocks noGrp="1"/>
          </p:cNvSpPr>
          <p:nvPr>
            <p:ph type="sldNum" sz="quarter" idx="12"/>
          </p:nvPr>
        </p:nvSpPr>
        <p:spPr/>
        <p:txBody>
          <a:bodyPr/>
          <a:lstStyle/>
          <a:p>
            <a:fld id="{362DEDE7-20A1-4CC6-AFD3-D24AC809A8E6}" type="slidenum">
              <a:rPr lang="en-GB" smtClean="0"/>
              <a:t>‹#›</a:t>
            </a:fld>
            <a:endParaRPr lang="en-GB"/>
          </a:p>
        </p:txBody>
      </p:sp>
    </p:spTree>
    <p:extLst>
      <p:ext uri="{BB962C8B-B14F-4D97-AF65-F5344CB8AC3E}">
        <p14:creationId xmlns:p14="http://schemas.microsoft.com/office/powerpoint/2010/main" val="2855705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C37DB9-E103-497B-A12D-D2CD54EED830}"/>
              </a:ext>
            </a:extLst>
          </p:cNvPr>
          <p:cNvSpPr>
            <a:spLocks noGrp="1"/>
          </p:cNvSpPr>
          <p:nvPr>
            <p:ph type="dt" sz="half" idx="10"/>
          </p:nvPr>
        </p:nvSpPr>
        <p:spPr/>
        <p:txBody>
          <a:bodyPr/>
          <a:lstStyle/>
          <a:p>
            <a:fld id="{80BF22DD-A492-420C-916F-C12E887D0EE1}" type="datetime1">
              <a:rPr lang="en-GB" smtClean="0"/>
              <a:t>09/12/2022</a:t>
            </a:fld>
            <a:endParaRPr lang="en-GB"/>
          </a:p>
        </p:txBody>
      </p:sp>
      <p:sp>
        <p:nvSpPr>
          <p:cNvPr id="3" name="Footer Placeholder 2">
            <a:extLst>
              <a:ext uri="{FF2B5EF4-FFF2-40B4-BE49-F238E27FC236}">
                <a16:creationId xmlns:a16="http://schemas.microsoft.com/office/drawing/2014/main" id="{FCF8500F-DDD2-4F36-ADBB-F0DCC9B0A378}"/>
              </a:ext>
            </a:extLst>
          </p:cNvPr>
          <p:cNvSpPr>
            <a:spLocks noGrp="1"/>
          </p:cNvSpPr>
          <p:nvPr>
            <p:ph type="ftr" sz="quarter" idx="11"/>
          </p:nvPr>
        </p:nvSpPr>
        <p:spPr/>
        <p:txBody>
          <a:bodyPr/>
          <a:lstStyle/>
          <a:p>
            <a:r>
              <a:rPr lang="en-GB"/>
              <a:t>Dennington Primary Calculation Policy</a:t>
            </a:r>
          </a:p>
        </p:txBody>
      </p:sp>
      <p:sp>
        <p:nvSpPr>
          <p:cNvPr id="4" name="Slide Number Placeholder 3">
            <a:extLst>
              <a:ext uri="{FF2B5EF4-FFF2-40B4-BE49-F238E27FC236}">
                <a16:creationId xmlns:a16="http://schemas.microsoft.com/office/drawing/2014/main" id="{7D6CADF2-95BC-43C4-9FBD-35A9EE46C520}"/>
              </a:ext>
            </a:extLst>
          </p:cNvPr>
          <p:cNvSpPr>
            <a:spLocks noGrp="1"/>
          </p:cNvSpPr>
          <p:nvPr>
            <p:ph type="sldNum" sz="quarter" idx="12"/>
          </p:nvPr>
        </p:nvSpPr>
        <p:spPr/>
        <p:txBody>
          <a:bodyPr/>
          <a:lstStyle/>
          <a:p>
            <a:fld id="{362DEDE7-20A1-4CC6-AFD3-D24AC809A8E6}" type="slidenum">
              <a:rPr lang="en-GB" smtClean="0"/>
              <a:t>‹#›</a:t>
            </a:fld>
            <a:endParaRPr lang="en-GB"/>
          </a:p>
        </p:txBody>
      </p:sp>
    </p:spTree>
    <p:extLst>
      <p:ext uri="{BB962C8B-B14F-4D97-AF65-F5344CB8AC3E}">
        <p14:creationId xmlns:p14="http://schemas.microsoft.com/office/powerpoint/2010/main" val="15098620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B1323-2682-4028-B8A1-64BE440616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E75E7BC-682B-4069-87AC-A53F3A6F22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444EAD0-E30E-490B-A2E5-74FB8B2CA1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614CC2-1F50-4DD8-9A7D-3EE2EDDCCA8B}"/>
              </a:ext>
            </a:extLst>
          </p:cNvPr>
          <p:cNvSpPr>
            <a:spLocks noGrp="1"/>
          </p:cNvSpPr>
          <p:nvPr>
            <p:ph type="dt" sz="half" idx="10"/>
          </p:nvPr>
        </p:nvSpPr>
        <p:spPr/>
        <p:txBody>
          <a:bodyPr/>
          <a:lstStyle/>
          <a:p>
            <a:fld id="{C13EDB46-84C7-46D7-B94B-F32E1E8A6633}" type="datetime1">
              <a:rPr lang="en-GB" smtClean="0"/>
              <a:t>09/12/2022</a:t>
            </a:fld>
            <a:endParaRPr lang="en-GB"/>
          </a:p>
        </p:txBody>
      </p:sp>
      <p:sp>
        <p:nvSpPr>
          <p:cNvPr id="6" name="Footer Placeholder 5">
            <a:extLst>
              <a:ext uri="{FF2B5EF4-FFF2-40B4-BE49-F238E27FC236}">
                <a16:creationId xmlns:a16="http://schemas.microsoft.com/office/drawing/2014/main" id="{F4C8E447-F859-4341-90BF-E767E90BAC93}"/>
              </a:ext>
            </a:extLst>
          </p:cNvPr>
          <p:cNvSpPr>
            <a:spLocks noGrp="1"/>
          </p:cNvSpPr>
          <p:nvPr>
            <p:ph type="ftr" sz="quarter" idx="11"/>
          </p:nvPr>
        </p:nvSpPr>
        <p:spPr/>
        <p:txBody>
          <a:bodyPr/>
          <a:lstStyle/>
          <a:p>
            <a:r>
              <a:rPr lang="en-GB"/>
              <a:t>Dennington Primary Calculation Policy</a:t>
            </a:r>
          </a:p>
        </p:txBody>
      </p:sp>
      <p:sp>
        <p:nvSpPr>
          <p:cNvPr id="7" name="Slide Number Placeholder 6">
            <a:extLst>
              <a:ext uri="{FF2B5EF4-FFF2-40B4-BE49-F238E27FC236}">
                <a16:creationId xmlns:a16="http://schemas.microsoft.com/office/drawing/2014/main" id="{6ABA216A-F742-4D75-B36D-3890490A1A54}"/>
              </a:ext>
            </a:extLst>
          </p:cNvPr>
          <p:cNvSpPr>
            <a:spLocks noGrp="1"/>
          </p:cNvSpPr>
          <p:nvPr>
            <p:ph type="sldNum" sz="quarter" idx="12"/>
          </p:nvPr>
        </p:nvSpPr>
        <p:spPr/>
        <p:txBody>
          <a:bodyPr/>
          <a:lstStyle/>
          <a:p>
            <a:fld id="{362DEDE7-20A1-4CC6-AFD3-D24AC809A8E6}" type="slidenum">
              <a:rPr lang="en-GB" smtClean="0"/>
              <a:t>‹#›</a:t>
            </a:fld>
            <a:endParaRPr lang="en-GB"/>
          </a:p>
        </p:txBody>
      </p:sp>
    </p:spTree>
    <p:extLst>
      <p:ext uri="{BB962C8B-B14F-4D97-AF65-F5344CB8AC3E}">
        <p14:creationId xmlns:p14="http://schemas.microsoft.com/office/powerpoint/2010/main" val="2492643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4B104-0C4B-4970-81B2-C479306C5B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1FBEFD0-3AD1-4CD5-AFFF-125E046C21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F186C1-1B94-45D9-A4D5-20A5B90F2F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BD3F13A-D7DE-42B6-8F8C-BBFDB3DB0FD9}"/>
              </a:ext>
            </a:extLst>
          </p:cNvPr>
          <p:cNvSpPr>
            <a:spLocks noGrp="1"/>
          </p:cNvSpPr>
          <p:nvPr>
            <p:ph type="dt" sz="half" idx="10"/>
          </p:nvPr>
        </p:nvSpPr>
        <p:spPr/>
        <p:txBody>
          <a:bodyPr/>
          <a:lstStyle/>
          <a:p>
            <a:fld id="{4D106E6D-2D8F-4BD3-8CAF-2BE162350D12}" type="datetime1">
              <a:rPr lang="en-GB" smtClean="0"/>
              <a:t>09/12/2022</a:t>
            </a:fld>
            <a:endParaRPr lang="en-GB"/>
          </a:p>
        </p:txBody>
      </p:sp>
      <p:sp>
        <p:nvSpPr>
          <p:cNvPr id="6" name="Footer Placeholder 5">
            <a:extLst>
              <a:ext uri="{FF2B5EF4-FFF2-40B4-BE49-F238E27FC236}">
                <a16:creationId xmlns:a16="http://schemas.microsoft.com/office/drawing/2014/main" id="{AC83DC33-9114-4B2B-8C9B-C4D70BC7BC3C}"/>
              </a:ext>
            </a:extLst>
          </p:cNvPr>
          <p:cNvSpPr>
            <a:spLocks noGrp="1"/>
          </p:cNvSpPr>
          <p:nvPr>
            <p:ph type="ftr" sz="quarter" idx="11"/>
          </p:nvPr>
        </p:nvSpPr>
        <p:spPr/>
        <p:txBody>
          <a:bodyPr/>
          <a:lstStyle/>
          <a:p>
            <a:r>
              <a:rPr lang="en-GB"/>
              <a:t>Dennington Primary Calculation Policy</a:t>
            </a:r>
          </a:p>
        </p:txBody>
      </p:sp>
      <p:sp>
        <p:nvSpPr>
          <p:cNvPr id="7" name="Slide Number Placeholder 6">
            <a:extLst>
              <a:ext uri="{FF2B5EF4-FFF2-40B4-BE49-F238E27FC236}">
                <a16:creationId xmlns:a16="http://schemas.microsoft.com/office/drawing/2014/main" id="{CFDF9976-C731-4B03-B0DC-6D0BB67FEC2C}"/>
              </a:ext>
            </a:extLst>
          </p:cNvPr>
          <p:cNvSpPr>
            <a:spLocks noGrp="1"/>
          </p:cNvSpPr>
          <p:nvPr>
            <p:ph type="sldNum" sz="quarter" idx="12"/>
          </p:nvPr>
        </p:nvSpPr>
        <p:spPr/>
        <p:txBody>
          <a:bodyPr/>
          <a:lstStyle/>
          <a:p>
            <a:fld id="{362DEDE7-20A1-4CC6-AFD3-D24AC809A8E6}" type="slidenum">
              <a:rPr lang="en-GB" smtClean="0"/>
              <a:t>‹#›</a:t>
            </a:fld>
            <a:endParaRPr lang="en-GB"/>
          </a:p>
        </p:txBody>
      </p:sp>
    </p:spTree>
    <p:extLst>
      <p:ext uri="{BB962C8B-B14F-4D97-AF65-F5344CB8AC3E}">
        <p14:creationId xmlns:p14="http://schemas.microsoft.com/office/powerpoint/2010/main" val="751821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91440-2CE9-4912-9615-CD9DD9FD1F7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C90A297-7648-4ADF-8D4C-9C05AB2EC66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CCEF6E-B583-42F3-A49D-5B090535B967}"/>
              </a:ext>
            </a:extLst>
          </p:cNvPr>
          <p:cNvSpPr>
            <a:spLocks noGrp="1"/>
          </p:cNvSpPr>
          <p:nvPr>
            <p:ph type="dt" sz="half" idx="10"/>
          </p:nvPr>
        </p:nvSpPr>
        <p:spPr/>
        <p:txBody>
          <a:bodyPr/>
          <a:lstStyle/>
          <a:p>
            <a:fld id="{38F886E0-DF1D-459C-99D9-219DB1D10925}" type="datetime1">
              <a:rPr lang="en-GB" smtClean="0"/>
              <a:t>09/12/2022</a:t>
            </a:fld>
            <a:endParaRPr lang="en-GB"/>
          </a:p>
        </p:txBody>
      </p:sp>
      <p:sp>
        <p:nvSpPr>
          <p:cNvPr id="5" name="Footer Placeholder 4">
            <a:extLst>
              <a:ext uri="{FF2B5EF4-FFF2-40B4-BE49-F238E27FC236}">
                <a16:creationId xmlns:a16="http://schemas.microsoft.com/office/drawing/2014/main" id="{5861C967-C7D4-47ED-969C-BEE477EBF044}"/>
              </a:ext>
            </a:extLst>
          </p:cNvPr>
          <p:cNvSpPr>
            <a:spLocks noGrp="1"/>
          </p:cNvSpPr>
          <p:nvPr>
            <p:ph type="ftr" sz="quarter" idx="11"/>
          </p:nvPr>
        </p:nvSpPr>
        <p:spPr/>
        <p:txBody>
          <a:bodyPr/>
          <a:lstStyle/>
          <a:p>
            <a:r>
              <a:rPr lang="en-GB"/>
              <a:t>Dennington Primary Calculation Policy</a:t>
            </a:r>
          </a:p>
        </p:txBody>
      </p:sp>
      <p:sp>
        <p:nvSpPr>
          <p:cNvPr id="6" name="Slide Number Placeholder 5">
            <a:extLst>
              <a:ext uri="{FF2B5EF4-FFF2-40B4-BE49-F238E27FC236}">
                <a16:creationId xmlns:a16="http://schemas.microsoft.com/office/drawing/2014/main" id="{E61A592C-EEAB-4E44-B364-5E4F79DD6F31}"/>
              </a:ext>
            </a:extLst>
          </p:cNvPr>
          <p:cNvSpPr>
            <a:spLocks noGrp="1"/>
          </p:cNvSpPr>
          <p:nvPr>
            <p:ph type="sldNum" sz="quarter" idx="12"/>
          </p:nvPr>
        </p:nvSpPr>
        <p:spPr/>
        <p:txBody>
          <a:bodyPr/>
          <a:lstStyle/>
          <a:p>
            <a:fld id="{362DEDE7-20A1-4CC6-AFD3-D24AC809A8E6}" type="slidenum">
              <a:rPr lang="en-GB" smtClean="0"/>
              <a:t>‹#›</a:t>
            </a:fld>
            <a:endParaRPr lang="en-GB"/>
          </a:p>
        </p:txBody>
      </p:sp>
    </p:spTree>
    <p:extLst>
      <p:ext uri="{BB962C8B-B14F-4D97-AF65-F5344CB8AC3E}">
        <p14:creationId xmlns:p14="http://schemas.microsoft.com/office/powerpoint/2010/main" val="4052332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1900BC-FB72-4224-9EA9-F6071CC09C3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154FF7C-54C8-49A1-B622-5C74B51B241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AB34C7-1DE4-4885-BC59-F1F3A10172AC}"/>
              </a:ext>
            </a:extLst>
          </p:cNvPr>
          <p:cNvSpPr>
            <a:spLocks noGrp="1"/>
          </p:cNvSpPr>
          <p:nvPr>
            <p:ph type="dt" sz="half" idx="10"/>
          </p:nvPr>
        </p:nvSpPr>
        <p:spPr/>
        <p:txBody>
          <a:bodyPr/>
          <a:lstStyle/>
          <a:p>
            <a:fld id="{AC430043-61D2-4C0B-8671-638619C57786}" type="datetime1">
              <a:rPr lang="en-GB" smtClean="0"/>
              <a:t>09/12/2022</a:t>
            </a:fld>
            <a:endParaRPr lang="en-GB"/>
          </a:p>
        </p:txBody>
      </p:sp>
      <p:sp>
        <p:nvSpPr>
          <p:cNvPr id="5" name="Footer Placeholder 4">
            <a:extLst>
              <a:ext uri="{FF2B5EF4-FFF2-40B4-BE49-F238E27FC236}">
                <a16:creationId xmlns:a16="http://schemas.microsoft.com/office/drawing/2014/main" id="{237B456E-B4D4-4742-A121-3B6D408C06FD}"/>
              </a:ext>
            </a:extLst>
          </p:cNvPr>
          <p:cNvSpPr>
            <a:spLocks noGrp="1"/>
          </p:cNvSpPr>
          <p:nvPr>
            <p:ph type="ftr" sz="quarter" idx="11"/>
          </p:nvPr>
        </p:nvSpPr>
        <p:spPr/>
        <p:txBody>
          <a:bodyPr/>
          <a:lstStyle/>
          <a:p>
            <a:r>
              <a:rPr lang="en-GB"/>
              <a:t>Dennington Primary Calculation Policy</a:t>
            </a:r>
          </a:p>
        </p:txBody>
      </p:sp>
      <p:sp>
        <p:nvSpPr>
          <p:cNvPr id="6" name="Slide Number Placeholder 5">
            <a:extLst>
              <a:ext uri="{FF2B5EF4-FFF2-40B4-BE49-F238E27FC236}">
                <a16:creationId xmlns:a16="http://schemas.microsoft.com/office/drawing/2014/main" id="{96107378-1A88-4308-A396-CA17674A8050}"/>
              </a:ext>
            </a:extLst>
          </p:cNvPr>
          <p:cNvSpPr>
            <a:spLocks noGrp="1"/>
          </p:cNvSpPr>
          <p:nvPr>
            <p:ph type="sldNum" sz="quarter" idx="12"/>
          </p:nvPr>
        </p:nvSpPr>
        <p:spPr/>
        <p:txBody>
          <a:bodyPr/>
          <a:lstStyle/>
          <a:p>
            <a:fld id="{362DEDE7-20A1-4CC6-AFD3-D24AC809A8E6}" type="slidenum">
              <a:rPr lang="en-GB" smtClean="0"/>
              <a:t>‹#›</a:t>
            </a:fld>
            <a:endParaRPr lang="en-GB"/>
          </a:p>
        </p:txBody>
      </p:sp>
    </p:spTree>
    <p:extLst>
      <p:ext uri="{BB962C8B-B14F-4D97-AF65-F5344CB8AC3E}">
        <p14:creationId xmlns:p14="http://schemas.microsoft.com/office/powerpoint/2010/main" val="3115815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8A1D9F5-96FF-4816-80E5-19915EFE8B3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C9ECDA-B254-4CD6-8BD5-15A9956F8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F64CA7A-226D-4C63-B9B4-B894F396C3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6C0558-E76A-4543-A4C9-25B3E976D18F}" type="datetime1">
              <a:rPr lang="en-GB" smtClean="0"/>
              <a:t>09/12/2022</a:t>
            </a:fld>
            <a:endParaRPr lang="en-GB"/>
          </a:p>
        </p:txBody>
      </p:sp>
      <p:sp>
        <p:nvSpPr>
          <p:cNvPr id="5" name="Footer Placeholder 4">
            <a:extLst>
              <a:ext uri="{FF2B5EF4-FFF2-40B4-BE49-F238E27FC236}">
                <a16:creationId xmlns:a16="http://schemas.microsoft.com/office/drawing/2014/main" id="{C0F19860-43F5-41CB-AEF2-C4CCDAE841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Dennington Primary Calculation Policy</a:t>
            </a:r>
          </a:p>
        </p:txBody>
      </p:sp>
      <p:sp>
        <p:nvSpPr>
          <p:cNvPr id="6" name="Slide Number Placeholder 5">
            <a:extLst>
              <a:ext uri="{FF2B5EF4-FFF2-40B4-BE49-F238E27FC236}">
                <a16:creationId xmlns:a16="http://schemas.microsoft.com/office/drawing/2014/main" id="{8F55F68A-7879-415A-A047-A9790362BC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2DEDE7-20A1-4CC6-AFD3-D24AC809A8E6}" type="slidenum">
              <a:rPr lang="en-GB" smtClean="0"/>
              <a:t>‹#›</a:t>
            </a:fld>
            <a:endParaRPr lang="en-GB"/>
          </a:p>
        </p:txBody>
      </p:sp>
    </p:spTree>
    <p:extLst>
      <p:ext uri="{BB962C8B-B14F-4D97-AF65-F5344CB8AC3E}">
        <p14:creationId xmlns:p14="http://schemas.microsoft.com/office/powerpoint/2010/main" val="1648612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jpg"/><Relationship Id="rId7" Type="http://schemas.openxmlformats.org/officeDocument/2006/relationships/image" Target="../media/image7.jpg"/><Relationship Id="rId12" Type="http://schemas.openxmlformats.org/officeDocument/2006/relationships/image" Target="../media/image12.jpg"/><Relationship Id="rId2" Type="http://schemas.openxmlformats.org/officeDocument/2006/relationships/image" Target="../media/image2.jpg"/><Relationship Id="rId1" Type="http://schemas.openxmlformats.org/officeDocument/2006/relationships/slideLayout" Target="../slideLayouts/slideLayout7.xml"/><Relationship Id="rId6" Type="http://schemas.openxmlformats.org/officeDocument/2006/relationships/image" Target="../media/image6.jpg"/><Relationship Id="rId11" Type="http://schemas.openxmlformats.org/officeDocument/2006/relationships/image" Target="../media/image11.jpg"/><Relationship Id="rId5" Type="http://schemas.openxmlformats.org/officeDocument/2006/relationships/image" Target="../media/image5.jpg"/><Relationship Id="rId10" Type="http://schemas.openxmlformats.org/officeDocument/2006/relationships/image" Target="../media/image10.jpg"/><Relationship Id="rId4" Type="http://schemas.openxmlformats.org/officeDocument/2006/relationships/image" Target="../media/image4.jpg"/><Relationship Id="rId9" Type="http://schemas.openxmlformats.org/officeDocument/2006/relationships/image" Target="../media/image9.png"/><Relationship Id="rId14" Type="http://schemas.openxmlformats.org/officeDocument/2006/relationships/image" Target="../media/image14.png"/></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7.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43.png"/><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png"/></Relationships>
</file>

<file path=ppt/slides/_rels/slide8.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 Id="rId9" Type="http://schemas.openxmlformats.org/officeDocument/2006/relationships/image" Target="../media/image51.png"/></Relationships>
</file>

<file path=ppt/slides/_rels/slide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10.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6.png"/><Relationship Id="rId7" Type="http://schemas.openxmlformats.org/officeDocument/2006/relationships/image" Target="../media/image60.png"/><Relationship Id="rId2" Type="http://schemas.openxmlformats.org/officeDocument/2006/relationships/image" Target="../media/image55.png"/><Relationship Id="rId1" Type="http://schemas.openxmlformats.org/officeDocument/2006/relationships/slideLayout" Target="../slideLayouts/slideLayout7.xml"/><Relationship Id="rId6" Type="http://schemas.openxmlformats.org/officeDocument/2006/relationships/image" Target="../media/image59.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11.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64.png"/><Relationship Id="rId7" Type="http://schemas.openxmlformats.org/officeDocument/2006/relationships/image" Target="../media/image68.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image" Target="../media/image66.png"/><Relationship Id="rId10" Type="http://schemas.openxmlformats.org/officeDocument/2006/relationships/image" Target="../media/image71.png"/><Relationship Id="rId4" Type="http://schemas.openxmlformats.org/officeDocument/2006/relationships/image" Target="../media/image65.png"/><Relationship Id="rId9" Type="http://schemas.openxmlformats.org/officeDocument/2006/relationships/image" Target="../media/image70.png"/></Relationships>
</file>

<file path=ppt/slides/_rels/slide12.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73.png"/><Relationship Id="rId7" Type="http://schemas.openxmlformats.org/officeDocument/2006/relationships/image" Target="../media/image77.png"/><Relationship Id="rId2" Type="http://schemas.openxmlformats.org/officeDocument/2006/relationships/image" Target="../media/image72.png"/><Relationship Id="rId1" Type="http://schemas.openxmlformats.org/officeDocument/2006/relationships/slideLayout" Target="../slideLayouts/slideLayout7.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s/_rels/slide1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7.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_rels/slide14.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5.png"/><Relationship Id="rId7" Type="http://schemas.openxmlformats.org/officeDocument/2006/relationships/image" Target="../media/image89.png"/><Relationship Id="rId2" Type="http://schemas.openxmlformats.org/officeDocument/2006/relationships/image" Target="../media/image84.png"/><Relationship Id="rId1" Type="http://schemas.openxmlformats.org/officeDocument/2006/relationships/slideLayout" Target="../slideLayouts/slideLayout7.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s>
</file>

<file path=ppt/slides/_rels/slide15.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92.png"/><Relationship Id="rId7" Type="http://schemas.openxmlformats.org/officeDocument/2006/relationships/image" Target="../media/image96.png"/><Relationship Id="rId2" Type="http://schemas.openxmlformats.org/officeDocument/2006/relationships/image" Target="../media/image91.png"/><Relationship Id="rId1" Type="http://schemas.openxmlformats.org/officeDocument/2006/relationships/slideLayout" Target="../slideLayouts/slideLayout7.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 Id="rId9" Type="http://schemas.openxmlformats.org/officeDocument/2006/relationships/image" Target="../media/image98.png"/></Relationships>
</file>

<file path=ppt/slides/_rels/slide16.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101.png"/><Relationship Id="rId7" Type="http://schemas.openxmlformats.org/officeDocument/2006/relationships/image" Target="../media/image105.png"/><Relationship Id="rId2" Type="http://schemas.openxmlformats.org/officeDocument/2006/relationships/image" Target="../media/image100.png"/><Relationship Id="rId1" Type="http://schemas.openxmlformats.org/officeDocument/2006/relationships/slideLayout" Target="../slideLayouts/slideLayout7.xml"/><Relationship Id="rId6" Type="http://schemas.openxmlformats.org/officeDocument/2006/relationships/image" Target="../media/image104.png"/><Relationship Id="rId5" Type="http://schemas.openxmlformats.org/officeDocument/2006/relationships/image" Target="../media/image103.png"/><Relationship Id="rId4" Type="http://schemas.openxmlformats.org/officeDocument/2006/relationships/image" Target="../media/image102.png"/><Relationship Id="rId9" Type="http://schemas.openxmlformats.org/officeDocument/2006/relationships/image" Target="../media/image107.png"/></Relationships>
</file>

<file path=ppt/slides/_rels/slide18.xml.rels><?xml version="1.0" encoding="UTF-8" standalone="yes"?>
<Relationships xmlns="http://schemas.openxmlformats.org/package/2006/relationships"><Relationship Id="rId8" Type="http://schemas.openxmlformats.org/officeDocument/2006/relationships/image" Target="../media/image114.png"/><Relationship Id="rId3" Type="http://schemas.openxmlformats.org/officeDocument/2006/relationships/image" Target="../media/image109.png"/><Relationship Id="rId7" Type="http://schemas.openxmlformats.org/officeDocument/2006/relationships/image" Target="../media/image113.png"/><Relationship Id="rId2" Type="http://schemas.openxmlformats.org/officeDocument/2006/relationships/image" Target="../media/image108.png"/><Relationship Id="rId1" Type="http://schemas.openxmlformats.org/officeDocument/2006/relationships/slideLayout" Target="../slideLayouts/slideLayout7.xml"/><Relationship Id="rId6" Type="http://schemas.openxmlformats.org/officeDocument/2006/relationships/image" Target="../media/image112.png"/><Relationship Id="rId5" Type="http://schemas.openxmlformats.org/officeDocument/2006/relationships/image" Target="../media/image111.png"/><Relationship Id="rId4" Type="http://schemas.openxmlformats.org/officeDocument/2006/relationships/image" Target="../media/image110.png"/></Relationships>
</file>

<file path=ppt/slides/_rels/slide19.xml.rels><?xml version="1.0" encoding="UTF-8" standalone="yes"?>
<Relationships xmlns="http://schemas.openxmlformats.org/package/2006/relationships"><Relationship Id="rId8" Type="http://schemas.openxmlformats.org/officeDocument/2006/relationships/image" Target="../media/image121.png"/><Relationship Id="rId3" Type="http://schemas.openxmlformats.org/officeDocument/2006/relationships/image" Target="../media/image116.png"/><Relationship Id="rId7" Type="http://schemas.openxmlformats.org/officeDocument/2006/relationships/image" Target="../media/image120.png"/><Relationship Id="rId2" Type="http://schemas.openxmlformats.org/officeDocument/2006/relationships/image" Target="../media/image115.png"/><Relationship Id="rId1" Type="http://schemas.openxmlformats.org/officeDocument/2006/relationships/slideLayout" Target="../slideLayouts/slideLayout7.xml"/><Relationship Id="rId6" Type="http://schemas.openxmlformats.org/officeDocument/2006/relationships/image" Target="../media/image119.png"/><Relationship Id="rId5" Type="http://schemas.openxmlformats.org/officeDocument/2006/relationships/image" Target="../media/image118.png"/><Relationship Id="rId4" Type="http://schemas.openxmlformats.org/officeDocument/2006/relationships/image" Target="../media/image117.png"/><Relationship Id="rId9" Type="http://schemas.openxmlformats.org/officeDocument/2006/relationships/image" Target="../media/image122.png"/></Relationships>
</file>

<file path=ppt/slides/_rels/slide20.xml.rels><?xml version="1.0" encoding="UTF-8" standalone="yes"?>
<Relationships xmlns="http://schemas.openxmlformats.org/package/2006/relationships"><Relationship Id="rId3" Type="http://schemas.openxmlformats.org/officeDocument/2006/relationships/image" Target="../media/image124.png"/><Relationship Id="rId7" Type="http://schemas.openxmlformats.org/officeDocument/2006/relationships/image" Target="../media/image128.png"/><Relationship Id="rId2" Type="http://schemas.openxmlformats.org/officeDocument/2006/relationships/image" Target="../media/image123.png"/><Relationship Id="rId1" Type="http://schemas.openxmlformats.org/officeDocument/2006/relationships/slideLayout" Target="../slideLayouts/slideLayout7.xml"/><Relationship Id="rId6" Type="http://schemas.openxmlformats.org/officeDocument/2006/relationships/image" Target="../media/image127.png"/><Relationship Id="rId5" Type="http://schemas.openxmlformats.org/officeDocument/2006/relationships/image" Target="../media/image126.png"/><Relationship Id="rId4" Type="http://schemas.openxmlformats.org/officeDocument/2006/relationships/image" Target="../media/image125.png"/></Relationships>
</file>

<file path=ppt/slides/_rels/slide21.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png"/><Relationship Id="rId1" Type="http://schemas.openxmlformats.org/officeDocument/2006/relationships/slideLayout" Target="../slideLayouts/slideLayout7.xml"/><Relationship Id="rId6" Type="http://schemas.openxmlformats.org/officeDocument/2006/relationships/image" Target="../media/image133.png"/><Relationship Id="rId5" Type="http://schemas.openxmlformats.org/officeDocument/2006/relationships/image" Target="../media/image132.png"/><Relationship Id="rId4" Type="http://schemas.openxmlformats.org/officeDocument/2006/relationships/image" Target="../media/image131.png"/></Relationships>
</file>

<file path=ppt/slides/_rels/slide22.xml.rels><?xml version="1.0" encoding="UTF-8" standalone="yes"?>
<Relationships xmlns="http://schemas.openxmlformats.org/package/2006/relationships"><Relationship Id="rId8" Type="http://schemas.openxmlformats.org/officeDocument/2006/relationships/image" Target="../media/image140.png"/><Relationship Id="rId3" Type="http://schemas.openxmlformats.org/officeDocument/2006/relationships/image" Target="../media/image135.png"/><Relationship Id="rId7" Type="http://schemas.openxmlformats.org/officeDocument/2006/relationships/image" Target="../media/image139.png"/><Relationship Id="rId2" Type="http://schemas.openxmlformats.org/officeDocument/2006/relationships/image" Target="../media/image134.png"/><Relationship Id="rId1" Type="http://schemas.openxmlformats.org/officeDocument/2006/relationships/slideLayout" Target="../slideLayouts/slideLayout7.xml"/><Relationship Id="rId6" Type="http://schemas.openxmlformats.org/officeDocument/2006/relationships/image" Target="../media/image138.png"/><Relationship Id="rId5" Type="http://schemas.openxmlformats.org/officeDocument/2006/relationships/image" Target="../media/image137.png"/><Relationship Id="rId4" Type="http://schemas.openxmlformats.org/officeDocument/2006/relationships/image" Target="../media/image136.png"/></Relationships>
</file>

<file path=ppt/slides/_rels/slide23.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41.png"/><Relationship Id="rId1" Type="http://schemas.openxmlformats.org/officeDocument/2006/relationships/slideLayout" Target="../slideLayouts/slideLayout7.xml"/><Relationship Id="rId6" Type="http://schemas.openxmlformats.org/officeDocument/2006/relationships/image" Target="../media/image145.png"/><Relationship Id="rId5" Type="http://schemas.openxmlformats.org/officeDocument/2006/relationships/image" Target="../media/image144.png"/><Relationship Id="rId4" Type="http://schemas.openxmlformats.org/officeDocument/2006/relationships/image" Target="../media/image143.png"/></Relationships>
</file>

<file path=ppt/slides/_rels/slide24.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46.png"/><Relationship Id="rId1" Type="http://schemas.openxmlformats.org/officeDocument/2006/relationships/slideLayout" Target="../slideLayouts/slideLayout7.xml"/><Relationship Id="rId5" Type="http://schemas.openxmlformats.org/officeDocument/2006/relationships/image" Target="../media/image149.png"/><Relationship Id="rId4" Type="http://schemas.openxmlformats.org/officeDocument/2006/relationships/image" Target="../media/image148.png"/></Relationships>
</file>

<file path=ppt/slides/_rels/slide25.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image" Target="../media/image150.png"/><Relationship Id="rId1" Type="http://schemas.openxmlformats.org/officeDocument/2006/relationships/slideLayout" Target="../slideLayouts/slideLayout7.xml"/><Relationship Id="rId4" Type="http://schemas.openxmlformats.org/officeDocument/2006/relationships/image" Target="../media/image152.png"/></Relationships>
</file>

<file path=ppt/slides/_rels/slide26.xml.rels><?xml version="1.0" encoding="UTF-8" standalone="yes"?>
<Relationships xmlns="http://schemas.openxmlformats.org/package/2006/relationships"><Relationship Id="rId8" Type="http://schemas.openxmlformats.org/officeDocument/2006/relationships/image" Target="../media/image159.png"/><Relationship Id="rId13" Type="http://schemas.openxmlformats.org/officeDocument/2006/relationships/image" Target="../media/image164.png"/><Relationship Id="rId3" Type="http://schemas.openxmlformats.org/officeDocument/2006/relationships/image" Target="../media/image154.png"/><Relationship Id="rId7" Type="http://schemas.openxmlformats.org/officeDocument/2006/relationships/image" Target="../media/image158.png"/><Relationship Id="rId12" Type="http://schemas.openxmlformats.org/officeDocument/2006/relationships/image" Target="../media/image163.png"/><Relationship Id="rId2" Type="http://schemas.openxmlformats.org/officeDocument/2006/relationships/image" Target="../media/image153.png"/><Relationship Id="rId1" Type="http://schemas.openxmlformats.org/officeDocument/2006/relationships/slideLayout" Target="../slideLayouts/slideLayout7.xml"/><Relationship Id="rId6" Type="http://schemas.openxmlformats.org/officeDocument/2006/relationships/image" Target="../media/image157.png"/><Relationship Id="rId11" Type="http://schemas.openxmlformats.org/officeDocument/2006/relationships/image" Target="../media/image162.png"/><Relationship Id="rId5" Type="http://schemas.openxmlformats.org/officeDocument/2006/relationships/image" Target="../media/image156.png"/><Relationship Id="rId10" Type="http://schemas.openxmlformats.org/officeDocument/2006/relationships/image" Target="../media/image161.png"/><Relationship Id="rId4" Type="http://schemas.openxmlformats.org/officeDocument/2006/relationships/image" Target="../media/image155.png"/><Relationship Id="rId9" Type="http://schemas.openxmlformats.org/officeDocument/2006/relationships/image" Target="../media/image1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4B225-05A6-4417-9FAF-66B75E843ECF}"/>
              </a:ext>
            </a:extLst>
          </p:cNvPr>
          <p:cNvSpPr>
            <a:spLocks noGrp="1"/>
          </p:cNvSpPr>
          <p:nvPr>
            <p:ph type="ctrTitle"/>
          </p:nvPr>
        </p:nvSpPr>
        <p:spPr>
          <a:xfrm>
            <a:off x="980303" y="84395"/>
            <a:ext cx="9144000" cy="2387600"/>
          </a:xfrm>
        </p:spPr>
        <p:txBody>
          <a:bodyPr/>
          <a:lstStyle/>
          <a:p>
            <a:r>
              <a:rPr lang="en-GB" b="1" dirty="0" err="1"/>
              <a:t>Dennington</a:t>
            </a:r>
            <a:r>
              <a:rPr lang="en-GB" b="1" dirty="0"/>
              <a:t> Primary School</a:t>
            </a:r>
            <a:br>
              <a:rPr lang="en-GB" b="1" dirty="0"/>
            </a:br>
            <a:r>
              <a:rPr lang="en-GB" b="1" dirty="0"/>
              <a:t>Calculation Policy</a:t>
            </a:r>
          </a:p>
        </p:txBody>
      </p:sp>
      <p:sp>
        <p:nvSpPr>
          <p:cNvPr id="6" name="Content Placeholder 2"/>
          <p:cNvSpPr txBox="1">
            <a:spLocks/>
          </p:cNvSpPr>
          <p:nvPr/>
        </p:nvSpPr>
        <p:spPr>
          <a:xfrm>
            <a:off x="360039" y="2871830"/>
            <a:ext cx="11280024" cy="3042937"/>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GB" dirty="0"/>
              <a:t>This guidance has been produced as a guide to indicate the progression through Addition, Subtraction, Multiplication and Division (including fractions) in Years 1 – 6.  It has been developed from White Rose materials and guidance.</a:t>
            </a:r>
          </a:p>
          <a:p>
            <a:pPr marL="342900" indent="-342900" algn="l">
              <a:buFont typeface="Arial" panose="020B0604020202020204" pitchFamily="34" charset="0"/>
              <a:buChar char="•"/>
            </a:pPr>
            <a:r>
              <a:rPr lang="en-GB" dirty="0"/>
              <a:t>This document is to support teachers, teaching assistants and parents by showing clearly the methods and algorithms that children will be expected to use.</a:t>
            </a:r>
          </a:p>
          <a:p>
            <a:pPr marL="342900" indent="-342900" algn="l">
              <a:buFont typeface="Arial" panose="020B0604020202020204" pitchFamily="34" charset="0"/>
              <a:buChar char="•"/>
            </a:pPr>
            <a:r>
              <a:rPr lang="en-GB" dirty="0"/>
              <a:t>Teachers should not feel compelled to dwell on expanded methods if, in their professional judgement, pupils are ready to move to more efficient approaches. </a:t>
            </a:r>
          </a:p>
          <a:p>
            <a:pPr marL="342900" indent="-342900" algn="l">
              <a:buFont typeface="Arial" panose="020B0604020202020204" pitchFamily="34" charset="0"/>
              <a:buChar char="•"/>
            </a:pPr>
            <a:r>
              <a:rPr lang="en-GB" dirty="0"/>
              <a:t>Teachers should endeavour to ensure that children are working on the approaches expected for their age.</a:t>
            </a:r>
            <a:endParaRPr lang="en-US" dirty="0"/>
          </a:p>
        </p:txBody>
      </p:sp>
      <p:sp>
        <p:nvSpPr>
          <p:cNvPr id="3" name="Footer Placeholder 2"/>
          <p:cNvSpPr>
            <a:spLocks noGrp="1"/>
          </p:cNvSpPr>
          <p:nvPr>
            <p:ph type="ftr" sz="quarter" idx="11"/>
          </p:nvPr>
        </p:nvSpPr>
        <p:spPr/>
        <p:txBody>
          <a:bodyPr/>
          <a:lstStyle/>
          <a:p>
            <a:r>
              <a:rPr lang="en-GB" dirty="0" err="1"/>
              <a:t>Dennington</a:t>
            </a:r>
            <a:r>
              <a:rPr lang="en-GB" dirty="0"/>
              <a:t> Primary Calculation Policy</a:t>
            </a:r>
          </a:p>
        </p:txBody>
      </p:sp>
      <p:sp>
        <p:nvSpPr>
          <p:cNvPr id="4" name="Slide Number Placeholder 3"/>
          <p:cNvSpPr>
            <a:spLocks noGrp="1"/>
          </p:cNvSpPr>
          <p:nvPr>
            <p:ph type="sldNum" sz="quarter" idx="12"/>
          </p:nvPr>
        </p:nvSpPr>
        <p:spPr/>
        <p:txBody>
          <a:bodyPr/>
          <a:lstStyle/>
          <a:p>
            <a:fld id="{362DEDE7-20A1-4CC6-AFD3-D24AC809A8E6}" type="slidenum">
              <a:rPr lang="en-GB" smtClean="0"/>
              <a:t>1</a:t>
            </a:fld>
            <a:endParaRPr lang="en-GB"/>
          </a:p>
        </p:txBody>
      </p:sp>
      <p:pic>
        <p:nvPicPr>
          <p:cNvPr id="5" name="Picture 2" descr="Home - Dennington CEVCP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2200" y="516194"/>
            <a:ext cx="1524000" cy="1524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751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835863635"/>
              </p:ext>
            </p:extLst>
          </p:nvPr>
        </p:nvGraphicFramePr>
        <p:xfrm>
          <a:off x="372862" y="604256"/>
          <a:ext cx="11381173" cy="5787667"/>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3320249">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02880">
                <a:tc gridSpan="2">
                  <a:txBody>
                    <a:bodyPr/>
                    <a:lstStyle/>
                    <a:p>
                      <a:pPr algn="ctr"/>
                      <a:r>
                        <a:rPr lang="en-US" b="1" dirty="0"/>
                        <a:t>Objective</a:t>
                      </a:r>
                      <a:endParaRPr lang="en-GB" b="1" dirty="0"/>
                    </a:p>
                  </a:txBody>
                  <a:tcPr>
                    <a:solidFill>
                      <a:schemeClr val="accent2"/>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2"/>
                    </a:solidFill>
                  </a:tcPr>
                </a:tc>
                <a:tc>
                  <a:txBody>
                    <a:bodyPr/>
                    <a:lstStyle/>
                    <a:p>
                      <a:pPr algn="ctr"/>
                      <a:r>
                        <a:rPr lang="en-US" b="1" dirty="0"/>
                        <a:t>Pictorial</a:t>
                      </a:r>
                      <a:endParaRPr lang="en-GB" b="1" dirty="0"/>
                    </a:p>
                  </a:txBody>
                  <a:tcPr>
                    <a:solidFill>
                      <a:schemeClr val="accent2"/>
                    </a:solidFill>
                  </a:tcPr>
                </a:tc>
                <a:tc>
                  <a:txBody>
                    <a:bodyPr/>
                    <a:lstStyle/>
                    <a:p>
                      <a:pPr algn="ctr"/>
                      <a:r>
                        <a:rPr lang="en-US" b="1" dirty="0"/>
                        <a:t>Abstract</a:t>
                      </a:r>
                      <a:endParaRPr lang="en-GB" b="1" dirty="0"/>
                    </a:p>
                  </a:txBody>
                  <a:tcPr>
                    <a:solidFill>
                      <a:schemeClr val="accent2"/>
                    </a:solidFill>
                  </a:tcPr>
                </a:tc>
                <a:extLst>
                  <a:ext uri="{0D108BD9-81ED-4DB2-BD59-A6C34878D82A}">
                    <a16:rowId xmlns:a16="http://schemas.microsoft.com/office/drawing/2014/main" val="3257761933"/>
                  </a:ext>
                </a:extLst>
              </a:tr>
              <a:tr h="2583972">
                <a:tc rowSpan="2">
                  <a:txBody>
                    <a:bodyPr/>
                    <a:lstStyle/>
                    <a:p>
                      <a:pPr algn="ctr"/>
                      <a:r>
                        <a:rPr lang="en-US" b="1" dirty="0"/>
                        <a:t>Year 1</a:t>
                      </a:r>
                      <a:endParaRPr lang="en-GB" b="1" dirty="0"/>
                    </a:p>
                  </a:txBody>
                  <a:tcPr vert="vert270">
                    <a:solidFill>
                      <a:schemeClr val="accent2">
                        <a:lumMod val="20000"/>
                        <a:lumOff val="80000"/>
                      </a:schemeClr>
                    </a:solidFill>
                  </a:tcPr>
                </a:tc>
                <a:tc>
                  <a:txBody>
                    <a:bodyPr/>
                    <a:lstStyle/>
                    <a:p>
                      <a:pPr algn="ctr"/>
                      <a:r>
                        <a:rPr lang="en-US" b="0" i="1" dirty="0"/>
                        <a:t>Number bonds of 5, 6, 7, 8, 9 and 10 </a:t>
                      </a:r>
                      <a:endParaRPr lang="en-GB" b="0" i="1" dirty="0"/>
                    </a:p>
                  </a:txBody>
                  <a:tcPr vert="vert270">
                    <a:solidFill>
                      <a:schemeClr val="accent2">
                        <a:lumMod val="20000"/>
                        <a:lumOff val="80000"/>
                      </a:schemeClr>
                    </a:solidFill>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r h="2700815">
                <a:tc vMerge="1">
                  <a:txBody>
                    <a:bodyPr/>
                    <a:lstStyle/>
                    <a:p>
                      <a:endParaRPr lang="en-GB" dirty="0"/>
                    </a:p>
                  </a:txBody>
                  <a:tcPr/>
                </a:tc>
                <a:tc>
                  <a:txBody>
                    <a:bodyPr/>
                    <a:lstStyle/>
                    <a:p>
                      <a:pPr algn="ctr"/>
                      <a:r>
                        <a:rPr lang="en-GB" b="0" i="1" dirty="0"/>
                        <a:t>Counting</a:t>
                      </a:r>
                    </a:p>
                  </a:txBody>
                  <a:tcPr vert="vert270">
                    <a:solidFill>
                      <a:schemeClr val="accent2">
                        <a:lumMod val="20000"/>
                        <a:lumOff val="80000"/>
                      </a:schemeClr>
                    </a:solidFill>
                  </a:tcPr>
                </a:tc>
                <a:tc>
                  <a:txBody>
                    <a:bodyPr/>
                    <a:lstStyle/>
                    <a:p>
                      <a:endParaRPr lang="en-GB" sz="1200"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739586610"/>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979721" y="3036424"/>
            <a:ext cx="2709818" cy="523220"/>
          </a:xfrm>
          <a:prstGeom prst="rect">
            <a:avLst/>
          </a:prstGeom>
          <a:noFill/>
        </p:spPr>
        <p:txBody>
          <a:bodyPr wrap="square" rtlCol="0">
            <a:spAutoFit/>
          </a:bodyPr>
          <a:lstStyle/>
          <a:p>
            <a:r>
              <a:rPr lang="en-US" sz="1400" dirty="0"/>
              <a:t>Use cubes to add two numbers together as a group or in a bar.</a:t>
            </a:r>
            <a:endParaRPr lang="en-GB" sz="1400" dirty="0"/>
          </a:p>
        </p:txBody>
      </p:sp>
      <p:sp>
        <p:nvSpPr>
          <p:cNvPr id="6" name="TextBox 5">
            <a:extLst>
              <a:ext uri="{FF2B5EF4-FFF2-40B4-BE49-F238E27FC236}">
                <a16:creationId xmlns:a16="http://schemas.microsoft.com/office/drawing/2014/main" id="{CA58B6D4-C3F8-4F84-8959-17BC05FE758B}"/>
              </a:ext>
            </a:extLst>
          </p:cNvPr>
          <p:cNvSpPr txBox="1"/>
          <p:nvPr/>
        </p:nvSpPr>
        <p:spPr>
          <a:xfrm>
            <a:off x="5197196" y="3047495"/>
            <a:ext cx="3291986" cy="523220"/>
          </a:xfrm>
          <a:prstGeom prst="rect">
            <a:avLst/>
          </a:prstGeom>
          <a:noFill/>
        </p:spPr>
        <p:txBody>
          <a:bodyPr wrap="square" rtlCol="0">
            <a:spAutoFit/>
          </a:bodyPr>
          <a:lstStyle/>
          <a:p>
            <a:r>
              <a:rPr lang="en-US" sz="1400" dirty="0"/>
              <a:t>Use pictures to add two numbers together as a group or in a bar.</a:t>
            </a:r>
            <a:endParaRPr lang="en-GB" sz="1400" dirty="0"/>
          </a:p>
        </p:txBody>
      </p:sp>
      <p:sp>
        <p:nvSpPr>
          <p:cNvPr id="7" name="TextBox 6">
            <a:extLst>
              <a:ext uri="{FF2B5EF4-FFF2-40B4-BE49-F238E27FC236}">
                <a16:creationId xmlns:a16="http://schemas.microsoft.com/office/drawing/2014/main" id="{ED86256B-75A9-489A-BB10-06C72A07F3A2}"/>
              </a:ext>
            </a:extLst>
          </p:cNvPr>
          <p:cNvSpPr txBox="1"/>
          <p:nvPr/>
        </p:nvSpPr>
        <p:spPr>
          <a:xfrm>
            <a:off x="8828424" y="2914276"/>
            <a:ext cx="2641786" cy="738664"/>
          </a:xfrm>
          <a:prstGeom prst="rect">
            <a:avLst/>
          </a:prstGeom>
          <a:noFill/>
        </p:spPr>
        <p:txBody>
          <a:bodyPr wrap="square" rtlCol="0">
            <a:spAutoFit/>
          </a:bodyPr>
          <a:lstStyle/>
          <a:p>
            <a:r>
              <a:rPr lang="en-US" sz="1400" dirty="0"/>
              <a:t>Use the part-part-whole diagram as shown above to move into the abstract.</a:t>
            </a:r>
            <a:endParaRPr lang="en-GB" sz="1400" dirty="0"/>
          </a:p>
        </p:txBody>
      </p:sp>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sp>
        <p:nvSpPr>
          <p:cNvPr id="9" name="TextBox 8">
            <a:extLst>
              <a:ext uri="{FF2B5EF4-FFF2-40B4-BE49-F238E27FC236}">
                <a16:creationId xmlns:a16="http://schemas.microsoft.com/office/drawing/2014/main" id="{A5AF7CD9-CFE1-4F7B-A22D-32AA88F9E40B}"/>
              </a:ext>
            </a:extLst>
          </p:cNvPr>
          <p:cNvSpPr txBox="1"/>
          <p:nvPr/>
        </p:nvSpPr>
        <p:spPr>
          <a:xfrm>
            <a:off x="1748903" y="5413916"/>
            <a:ext cx="2894120" cy="1115690"/>
          </a:xfrm>
          <a:prstGeom prst="rect">
            <a:avLst/>
          </a:prstGeom>
          <a:noFill/>
        </p:spPr>
        <p:txBody>
          <a:bodyPr wrap="square" rtlCol="0">
            <a:spAutoFit/>
          </a:bodyPr>
          <a:lstStyle/>
          <a:p>
            <a:r>
              <a:rPr lang="en-US" sz="1400" dirty="0"/>
              <a:t>Start with the larger number on the bead string and then count on to the smaller number 1 by 1 to find the answer.</a:t>
            </a:r>
            <a:endParaRPr lang="en-GB" sz="1400" dirty="0"/>
          </a:p>
          <a:p>
            <a:endParaRPr lang="en-GB" sz="1050" dirty="0"/>
          </a:p>
        </p:txBody>
      </p:sp>
      <p:sp>
        <p:nvSpPr>
          <p:cNvPr id="10" name="TextBox 9">
            <a:extLst>
              <a:ext uri="{FF2B5EF4-FFF2-40B4-BE49-F238E27FC236}">
                <a16:creationId xmlns:a16="http://schemas.microsoft.com/office/drawing/2014/main" id="{3243E101-BB1B-4F55-9F40-5D44DC5FA198}"/>
              </a:ext>
            </a:extLst>
          </p:cNvPr>
          <p:cNvSpPr txBox="1"/>
          <p:nvPr/>
        </p:nvSpPr>
        <p:spPr>
          <a:xfrm>
            <a:off x="5157933" y="5064054"/>
            <a:ext cx="2730562" cy="523220"/>
          </a:xfrm>
          <a:prstGeom prst="rect">
            <a:avLst/>
          </a:prstGeom>
          <a:noFill/>
        </p:spPr>
        <p:txBody>
          <a:bodyPr wrap="square" rtlCol="0">
            <a:spAutoFit/>
          </a:bodyPr>
          <a:lstStyle/>
          <a:p>
            <a:r>
              <a:rPr lang="en-US" sz="1400" dirty="0"/>
              <a:t>Use a number line to count on in ones.</a:t>
            </a:r>
            <a:endParaRPr lang="en-GB" sz="1400" dirty="0"/>
          </a:p>
        </p:txBody>
      </p:sp>
      <p:grpSp>
        <p:nvGrpSpPr>
          <p:cNvPr id="11" name="Group 10">
            <a:extLst>
              <a:ext uri="{FF2B5EF4-FFF2-40B4-BE49-F238E27FC236}">
                <a16:creationId xmlns:a16="http://schemas.microsoft.com/office/drawing/2014/main" id="{5045CDE6-EEFD-41F2-B437-182357C2F026}"/>
              </a:ext>
            </a:extLst>
          </p:cNvPr>
          <p:cNvGrpSpPr/>
          <p:nvPr/>
        </p:nvGrpSpPr>
        <p:grpSpPr>
          <a:xfrm>
            <a:off x="1919357" y="1209431"/>
            <a:ext cx="2464434" cy="675005"/>
            <a:chOff x="0" y="0"/>
            <a:chExt cx="2464640" cy="675141"/>
          </a:xfrm>
        </p:grpSpPr>
        <p:pic>
          <p:nvPicPr>
            <p:cNvPr id="12" name="Picture 11">
              <a:extLst>
                <a:ext uri="{FF2B5EF4-FFF2-40B4-BE49-F238E27FC236}">
                  <a16:creationId xmlns:a16="http://schemas.microsoft.com/office/drawing/2014/main" id="{0A43403A-EF2A-48F9-8287-4284B6A13CC9}"/>
                </a:ext>
              </a:extLst>
            </p:cNvPr>
            <p:cNvPicPr/>
            <p:nvPr/>
          </p:nvPicPr>
          <p:blipFill>
            <a:blip r:embed="rId2"/>
            <a:stretch>
              <a:fillRect/>
            </a:stretch>
          </p:blipFill>
          <p:spPr>
            <a:xfrm>
              <a:off x="1400556" y="0"/>
              <a:ext cx="1064084" cy="675141"/>
            </a:xfrm>
            <a:prstGeom prst="rect">
              <a:avLst/>
            </a:prstGeom>
          </p:spPr>
        </p:pic>
        <p:pic>
          <p:nvPicPr>
            <p:cNvPr id="13" name="Picture 12">
              <a:extLst>
                <a:ext uri="{FF2B5EF4-FFF2-40B4-BE49-F238E27FC236}">
                  <a16:creationId xmlns:a16="http://schemas.microsoft.com/office/drawing/2014/main" id="{7ACB4582-428F-47BE-82B2-CF5989508646}"/>
                </a:ext>
              </a:extLst>
            </p:cNvPr>
            <p:cNvPicPr/>
            <p:nvPr/>
          </p:nvPicPr>
          <p:blipFill>
            <a:blip r:embed="rId3"/>
            <a:stretch>
              <a:fillRect/>
            </a:stretch>
          </p:blipFill>
          <p:spPr>
            <a:xfrm>
              <a:off x="0" y="47229"/>
              <a:ext cx="1377148" cy="571464"/>
            </a:xfrm>
            <a:prstGeom prst="rect">
              <a:avLst/>
            </a:prstGeom>
          </p:spPr>
        </p:pic>
      </p:grpSp>
      <p:pic>
        <p:nvPicPr>
          <p:cNvPr id="14" name="Picture 13">
            <a:extLst>
              <a:ext uri="{FF2B5EF4-FFF2-40B4-BE49-F238E27FC236}">
                <a16:creationId xmlns:a16="http://schemas.microsoft.com/office/drawing/2014/main" id="{81FEE29E-14F8-4DB1-AEFC-A7478722DFB4}"/>
              </a:ext>
            </a:extLst>
          </p:cNvPr>
          <p:cNvPicPr/>
          <p:nvPr/>
        </p:nvPicPr>
        <p:blipFill>
          <a:blip r:embed="rId4"/>
          <a:stretch>
            <a:fillRect/>
          </a:stretch>
        </p:blipFill>
        <p:spPr>
          <a:xfrm>
            <a:off x="1919357" y="2032567"/>
            <a:ext cx="971550" cy="947420"/>
          </a:xfrm>
          <a:prstGeom prst="rect">
            <a:avLst/>
          </a:prstGeom>
        </p:spPr>
      </p:pic>
      <p:pic>
        <p:nvPicPr>
          <p:cNvPr id="15" name="Picture 14">
            <a:extLst>
              <a:ext uri="{FF2B5EF4-FFF2-40B4-BE49-F238E27FC236}">
                <a16:creationId xmlns:a16="http://schemas.microsoft.com/office/drawing/2014/main" id="{7C7B3B36-BEFF-4C45-9A4A-48D163DD3689}"/>
              </a:ext>
            </a:extLst>
          </p:cNvPr>
          <p:cNvPicPr/>
          <p:nvPr/>
        </p:nvPicPr>
        <p:blipFill>
          <a:blip r:embed="rId5"/>
          <a:stretch>
            <a:fillRect/>
          </a:stretch>
        </p:blipFill>
        <p:spPr>
          <a:xfrm>
            <a:off x="3057750" y="2348793"/>
            <a:ext cx="1465820" cy="421640"/>
          </a:xfrm>
          <a:prstGeom prst="rect">
            <a:avLst/>
          </a:prstGeom>
        </p:spPr>
      </p:pic>
      <p:grpSp>
        <p:nvGrpSpPr>
          <p:cNvPr id="16" name="Group 15">
            <a:extLst>
              <a:ext uri="{FF2B5EF4-FFF2-40B4-BE49-F238E27FC236}">
                <a16:creationId xmlns:a16="http://schemas.microsoft.com/office/drawing/2014/main" id="{674F0CCE-0038-46DD-9ADD-3166344F8D6B}"/>
              </a:ext>
            </a:extLst>
          </p:cNvPr>
          <p:cNvGrpSpPr/>
          <p:nvPr/>
        </p:nvGrpSpPr>
        <p:grpSpPr>
          <a:xfrm>
            <a:off x="4965042" y="1147289"/>
            <a:ext cx="2206060" cy="1770556"/>
            <a:chOff x="0" y="0"/>
            <a:chExt cx="2075688" cy="1648968"/>
          </a:xfrm>
        </p:grpSpPr>
        <p:pic>
          <p:nvPicPr>
            <p:cNvPr id="17" name="Picture 16">
              <a:extLst>
                <a:ext uri="{FF2B5EF4-FFF2-40B4-BE49-F238E27FC236}">
                  <a16:creationId xmlns:a16="http://schemas.microsoft.com/office/drawing/2014/main" id="{38689FDF-5D08-43E4-8AA9-3E39C8C6DED5}"/>
                </a:ext>
              </a:extLst>
            </p:cNvPr>
            <p:cNvPicPr/>
            <p:nvPr/>
          </p:nvPicPr>
          <p:blipFill>
            <a:blip r:embed="rId6"/>
            <a:stretch>
              <a:fillRect/>
            </a:stretch>
          </p:blipFill>
          <p:spPr>
            <a:xfrm>
              <a:off x="123444" y="0"/>
              <a:ext cx="995172" cy="905256"/>
            </a:xfrm>
            <a:prstGeom prst="rect">
              <a:avLst/>
            </a:prstGeom>
          </p:spPr>
        </p:pic>
        <p:pic>
          <p:nvPicPr>
            <p:cNvPr id="18" name="Picture 17">
              <a:extLst>
                <a:ext uri="{FF2B5EF4-FFF2-40B4-BE49-F238E27FC236}">
                  <a16:creationId xmlns:a16="http://schemas.microsoft.com/office/drawing/2014/main" id="{3B2FC8C9-1489-4223-B970-F527CCF48F96}"/>
                </a:ext>
              </a:extLst>
            </p:cNvPr>
            <p:cNvPicPr/>
            <p:nvPr/>
          </p:nvPicPr>
          <p:blipFill>
            <a:blip r:embed="rId7"/>
            <a:stretch>
              <a:fillRect/>
            </a:stretch>
          </p:blipFill>
          <p:spPr>
            <a:xfrm>
              <a:off x="0" y="925068"/>
              <a:ext cx="1409700" cy="723900"/>
            </a:xfrm>
            <a:prstGeom prst="rect">
              <a:avLst/>
            </a:prstGeom>
          </p:spPr>
        </p:pic>
        <p:pic>
          <p:nvPicPr>
            <p:cNvPr id="19" name="Picture 18">
              <a:extLst>
                <a:ext uri="{FF2B5EF4-FFF2-40B4-BE49-F238E27FC236}">
                  <a16:creationId xmlns:a16="http://schemas.microsoft.com/office/drawing/2014/main" id="{24E1C94C-3A4D-499F-9C12-BBA44FFFB88C}"/>
                </a:ext>
              </a:extLst>
            </p:cNvPr>
            <p:cNvPicPr/>
            <p:nvPr/>
          </p:nvPicPr>
          <p:blipFill>
            <a:blip r:embed="rId8"/>
            <a:stretch>
              <a:fillRect/>
            </a:stretch>
          </p:blipFill>
          <p:spPr>
            <a:xfrm>
              <a:off x="1799844" y="86868"/>
              <a:ext cx="275844" cy="370332"/>
            </a:xfrm>
            <a:prstGeom prst="rect">
              <a:avLst/>
            </a:prstGeom>
          </p:spPr>
        </p:pic>
        <p:pic>
          <p:nvPicPr>
            <p:cNvPr id="20" name="Picture 19">
              <a:extLst>
                <a:ext uri="{FF2B5EF4-FFF2-40B4-BE49-F238E27FC236}">
                  <a16:creationId xmlns:a16="http://schemas.microsoft.com/office/drawing/2014/main" id="{89FD2FC9-671B-48E4-8729-4BD53C4198DF}"/>
                </a:ext>
              </a:extLst>
            </p:cNvPr>
            <p:cNvPicPr/>
            <p:nvPr/>
          </p:nvPicPr>
          <p:blipFill>
            <a:blip r:embed="rId8"/>
            <a:stretch>
              <a:fillRect/>
            </a:stretch>
          </p:blipFill>
          <p:spPr>
            <a:xfrm>
              <a:off x="1171956" y="86868"/>
              <a:ext cx="275844" cy="370332"/>
            </a:xfrm>
            <a:prstGeom prst="rect">
              <a:avLst/>
            </a:prstGeom>
          </p:spPr>
        </p:pic>
        <p:pic>
          <p:nvPicPr>
            <p:cNvPr id="21" name="Picture 20">
              <a:extLst>
                <a:ext uri="{FF2B5EF4-FFF2-40B4-BE49-F238E27FC236}">
                  <a16:creationId xmlns:a16="http://schemas.microsoft.com/office/drawing/2014/main" id="{5535773E-ADED-4396-8D63-9D2CC3BF59BD}"/>
                </a:ext>
              </a:extLst>
            </p:cNvPr>
            <p:cNvPicPr/>
            <p:nvPr/>
          </p:nvPicPr>
          <p:blipFill>
            <a:blip r:embed="rId8"/>
            <a:stretch>
              <a:fillRect/>
            </a:stretch>
          </p:blipFill>
          <p:spPr>
            <a:xfrm>
              <a:off x="1466088" y="86868"/>
              <a:ext cx="277368" cy="370332"/>
            </a:xfrm>
            <a:prstGeom prst="rect">
              <a:avLst/>
            </a:prstGeom>
          </p:spPr>
        </p:pic>
        <p:pic>
          <p:nvPicPr>
            <p:cNvPr id="22" name="Picture 21">
              <a:extLst>
                <a:ext uri="{FF2B5EF4-FFF2-40B4-BE49-F238E27FC236}">
                  <a16:creationId xmlns:a16="http://schemas.microsoft.com/office/drawing/2014/main" id="{E585C002-09B7-41D0-9C73-4152D2FF2316}"/>
                </a:ext>
              </a:extLst>
            </p:cNvPr>
            <p:cNvPicPr/>
            <p:nvPr/>
          </p:nvPicPr>
          <p:blipFill>
            <a:blip r:embed="rId8"/>
            <a:stretch>
              <a:fillRect/>
            </a:stretch>
          </p:blipFill>
          <p:spPr>
            <a:xfrm>
              <a:off x="1400556" y="638556"/>
              <a:ext cx="275844" cy="370332"/>
            </a:xfrm>
            <a:prstGeom prst="rect">
              <a:avLst/>
            </a:prstGeom>
          </p:spPr>
        </p:pic>
        <p:pic>
          <p:nvPicPr>
            <p:cNvPr id="23" name="Picture 22">
              <a:extLst>
                <a:ext uri="{FF2B5EF4-FFF2-40B4-BE49-F238E27FC236}">
                  <a16:creationId xmlns:a16="http://schemas.microsoft.com/office/drawing/2014/main" id="{2B818E34-B1E3-4FA0-A915-F0985D1DBD1C}"/>
                </a:ext>
              </a:extLst>
            </p:cNvPr>
            <p:cNvPicPr/>
            <p:nvPr/>
          </p:nvPicPr>
          <p:blipFill>
            <a:blip r:embed="rId8"/>
            <a:stretch>
              <a:fillRect/>
            </a:stretch>
          </p:blipFill>
          <p:spPr>
            <a:xfrm>
              <a:off x="1133856" y="638556"/>
              <a:ext cx="275844" cy="370332"/>
            </a:xfrm>
            <a:prstGeom prst="rect">
              <a:avLst/>
            </a:prstGeom>
          </p:spPr>
        </p:pic>
      </p:grpSp>
      <p:pic>
        <p:nvPicPr>
          <p:cNvPr id="24" name="Picture 23">
            <a:extLst>
              <a:ext uri="{FF2B5EF4-FFF2-40B4-BE49-F238E27FC236}">
                <a16:creationId xmlns:a16="http://schemas.microsoft.com/office/drawing/2014/main" id="{0E0838B7-FAD7-485C-9189-922401A1DEB0}"/>
              </a:ext>
            </a:extLst>
          </p:cNvPr>
          <p:cNvPicPr>
            <a:picLocks noChangeAspect="1"/>
          </p:cNvPicPr>
          <p:nvPr/>
        </p:nvPicPr>
        <p:blipFill>
          <a:blip r:embed="rId9"/>
          <a:stretch>
            <a:fillRect/>
          </a:stretch>
        </p:blipFill>
        <p:spPr>
          <a:xfrm>
            <a:off x="6603092" y="2357771"/>
            <a:ext cx="1891477" cy="370218"/>
          </a:xfrm>
          <a:prstGeom prst="rect">
            <a:avLst/>
          </a:prstGeom>
        </p:spPr>
      </p:pic>
      <p:pic>
        <p:nvPicPr>
          <p:cNvPr id="25" name="Picture 24">
            <a:extLst>
              <a:ext uri="{FF2B5EF4-FFF2-40B4-BE49-F238E27FC236}">
                <a16:creationId xmlns:a16="http://schemas.microsoft.com/office/drawing/2014/main" id="{58EAC170-34EA-43A4-B610-78F9F06D4EAC}"/>
              </a:ext>
            </a:extLst>
          </p:cNvPr>
          <p:cNvPicPr/>
          <p:nvPr/>
        </p:nvPicPr>
        <p:blipFill>
          <a:blip r:embed="rId10"/>
          <a:stretch>
            <a:fillRect/>
          </a:stretch>
        </p:blipFill>
        <p:spPr>
          <a:xfrm>
            <a:off x="2384662" y="4501042"/>
            <a:ext cx="1449070" cy="847090"/>
          </a:xfrm>
          <a:prstGeom prst="rect">
            <a:avLst/>
          </a:prstGeom>
        </p:spPr>
      </p:pic>
      <p:pic>
        <p:nvPicPr>
          <p:cNvPr id="26" name="Picture 25">
            <a:extLst>
              <a:ext uri="{FF2B5EF4-FFF2-40B4-BE49-F238E27FC236}">
                <a16:creationId xmlns:a16="http://schemas.microsoft.com/office/drawing/2014/main" id="{DEEA2CE5-9D82-4A04-8509-D187D0134D6F}"/>
              </a:ext>
            </a:extLst>
          </p:cNvPr>
          <p:cNvPicPr/>
          <p:nvPr/>
        </p:nvPicPr>
        <p:blipFill>
          <a:blip r:embed="rId11"/>
          <a:stretch>
            <a:fillRect/>
          </a:stretch>
        </p:blipFill>
        <p:spPr>
          <a:xfrm rot="10799999">
            <a:off x="2045890" y="3875964"/>
            <a:ext cx="2126615" cy="557530"/>
          </a:xfrm>
          <a:prstGeom prst="rect">
            <a:avLst/>
          </a:prstGeom>
        </p:spPr>
      </p:pic>
      <p:pic>
        <p:nvPicPr>
          <p:cNvPr id="27" name="Picture 26">
            <a:extLst>
              <a:ext uri="{FF2B5EF4-FFF2-40B4-BE49-F238E27FC236}">
                <a16:creationId xmlns:a16="http://schemas.microsoft.com/office/drawing/2014/main" id="{1031640A-6CED-457C-B405-CB97C389165D}"/>
              </a:ext>
            </a:extLst>
          </p:cNvPr>
          <p:cNvPicPr/>
          <p:nvPr/>
        </p:nvPicPr>
        <p:blipFill>
          <a:blip r:embed="rId12"/>
          <a:stretch>
            <a:fillRect/>
          </a:stretch>
        </p:blipFill>
        <p:spPr>
          <a:xfrm>
            <a:off x="5651924" y="4198884"/>
            <a:ext cx="1703705" cy="638175"/>
          </a:xfrm>
          <a:prstGeom prst="rect">
            <a:avLst/>
          </a:prstGeom>
        </p:spPr>
      </p:pic>
      <p:pic>
        <p:nvPicPr>
          <p:cNvPr id="2" name="Picture 1"/>
          <p:cNvPicPr>
            <a:picLocks noChangeAspect="1"/>
          </p:cNvPicPr>
          <p:nvPr/>
        </p:nvPicPr>
        <p:blipFill rotWithShape="1">
          <a:blip r:embed="rId13"/>
          <a:srcRect r="69829"/>
          <a:stretch/>
        </p:blipFill>
        <p:spPr>
          <a:xfrm>
            <a:off x="9179178" y="1682990"/>
            <a:ext cx="715572" cy="1076325"/>
          </a:xfrm>
          <a:prstGeom prst="rect">
            <a:avLst/>
          </a:prstGeom>
        </p:spPr>
      </p:pic>
      <p:pic>
        <p:nvPicPr>
          <p:cNvPr id="5" name="Picture 4"/>
          <p:cNvPicPr>
            <a:picLocks noChangeAspect="1"/>
          </p:cNvPicPr>
          <p:nvPr/>
        </p:nvPicPr>
        <p:blipFill rotWithShape="1">
          <a:blip r:embed="rId14"/>
          <a:srcRect l="43400"/>
          <a:stretch/>
        </p:blipFill>
        <p:spPr>
          <a:xfrm>
            <a:off x="9894750" y="1495120"/>
            <a:ext cx="1342294" cy="1079086"/>
          </a:xfrm>
          <a:prstGeom prst="rect">
            <a:avLst/>
          </a:prstGeom>
        </p:spPr>
      </p:pic>
      <p:sp>
        <p:nvSpPr>
          <p:cNvPr id="28" name="Footer Placeholder 27"/>
          <p:cNvSpPr>
            <a:spLocks noGrp="1"/>
          </p:cNvSpPr>
          <p:nvPr>
            <p:ph type="ftr" sz="quarter" idx="11"/>
          </p:nvPr>
        </p:nvSpPr>
        <p:spPr/>
        <p:txBody>
          <a:bodyPr/>
          <a:lstStyle/>
          <a:p>
            <a:r>
              <a:rPr lang="en-GB"/>
              <a:t>Dennington Primary Calculation Policy</a:t>
            </a:r>
          </a:p>
        </p:txBody>
      </p:sp>
      <p:sp>
        <p:nvSpPr>
          <p:cNvPr id="29" name="Slide Number Placeholder 28"/>
          <p:cNvSpPr>
            <a:spLocks noGrp="1"/>
          </p:cNvSpPr>
          <p:nvPr>
            <p:ph type="sldNum" sz="quarter" idx="12"/>
          </p:nvPr>
        </p:nvSpPr>
        <p:spPr/>
        <p:txBody>
          <a:bodyPr/>
          <a:lstStyle/>
          <a:p>
            <a:fld id="{362DEDE7-20A1-4CC6-AFD3-D24AC809A8E6}" type="slidenum">
              <a:rPr lang="en-GB" smtClean="0"/>
              <a:t>2</a:t>
            </a:fld>
            <a:endParaRPr lang="en-GB"/>
          </a:p>
        </p:txBody>
      </p:sp>
    </p:spTree>
    <p:extLst>
      <p:ext uri="{BB962C8B-B14F-4D97-AF65-F5344CB8AC3E}">
        <p14:creationId xmlns:p14="http://schemas.microsoft.com/office/powerpoint/2010/main" val="1237005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3254412546"/>
              </p:ext>
            </p:extLst>
          </p:nvPr>
        </p:nvGraphicFramePr>
        <p:xfrm>
          <a:off x="372862" y="604256"/>
          <a:ext cx="11381173" cy="5787667"/>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3320249">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02880">
                <a:tc gridSpan="2">
                  <a:txBody>
                    <a:bodyPr/>
                    <a:lstStyle/>
                    <a:p>
                      <a:pPr algn="ctr"/>
                      <a:r>
                        <a:rPr lang="en-US" b="1" dirty="0"/>
                        <a:t>Objective</a:t>
                      </a:r>
                      <a:endParaRPr lang="en-GB" b="1" dirty="0"/>
                    </a:p>
                  </a:txBody>
                  <a:tcPr>
                    <a:solidFill>
                      <a:schemeClr val="accent2"/>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2"/>
                    </a:solidFill>
                  </a:tcPr>
                </a:tc>
                <a:tc>
                  <a:txBody>
                    <a:bodyPr/>
                    <a:lstStyle/>
                    <a:p>
                      <a:pPr algn="ctr"/>
                      <a:r>
                        <a:rPr lang="en-US" b="1" dirty="0"/>
                        <a:t>Pictorial</a:t>
                      </a:r>
                      <a:endParaRPr lang="en-GB" b="1" dirty="0"/>
                    </a:p>
                  </a:txBody>
                  <a:tcPr>
                    <a:solidFill>
                      <a:schemeClr val="accent2"/>
                    </a:solidFill>
                  </a:tcPr>
                </a:tc>
                <a:tc>
                  <a:txBody>
                    <a:bodyPr/>
                    <a:lstStyle/>
                    <a:p>
                      <a:pPr algn="ctr"/>
                      <a:r>
                        <a:rPr lang="en-US" b="1" dirty="0"/>
                        <a:t>Abstract</a:t>
                      </a:r>
                      <a:endParaRPr lang="en-GB" b="1" dirty="0"/>
                    </a:p>
                  </a:txBody>
                  <a:tcPr>
                    <a:solidFill>
                      <a:schemeClr val="accent2"/>
                    </a:solidFill>
                  </a:tcPr>
                </a:tc>
                <a:extLst>
                  <a:ext uri="{0D108BD9-81ED-4DB2-BD59-A6C34878D82A}">
                    <a16:rowId xmlns:a16="http://schemas.microsoft.com/office/drawing/2014/main" val="3257761933"/>
                  </a:ext>
                </a:extLst>
              </a:tr>
              <a:tr h="2583972">
                <a:tc rowSpan="2">
                  <a:txBody>
                    <a:bodyPr/>
                    <a:lstStyle/>
                    <a:p>
                      <a:pPr algn="ctr"/>
                      <a:r>
                        <a:rPr lang="en-US" b="1" dirty="0"/>
                        <a:t>Year 1</a:t>
                      </a:r>
                      <a:endParaRPr lang="en-GB" b="1" dirty="0"/>
                    </a:p>
                  </a:txBody>
                  <a:tcPr vert="vert270">
                    <a:solidFill>
                      <a:schemeClr val="accent2">
                        <a:lumMod val="20000"/>
                        <a:lumOff val="80000"/>
                      </a:schemeClr>
                    </a:solidFill>
                  </a:tcPr>
                </a:tc>
                <a:tc>
                  <a:txBody>
                    <a:bodyPr/>
                    <a:lstStyle/>
                    <a:p>
                      <a:pPr algn="ctr"/>
                      <a:r>
                        <a:rPr lang="en-US" dirty="0"/>
                        <a:t>Regrouping to make 10 </a:t>
                      </a:r>
                      <a:endParaRPr lang="en-GB" b="0" i="1" dirty="0"/>
                    </a:p>
                  </a:txBody>
                  <a:tcPr vert="vert270">
                    <a:solidFill>
                      <a:schemeClr val="accent2">
                        <a:lumMod val="20000"/>
                        <a:lumOff val="80000"/>
                      </a:schemeClr>
                    </a:solidFill>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r h="2700815">
                <a:tc vMerge="1">
                  <a:txBody>
                    <a:bodyPr/>
                    <a:lstStyle/>
                    <a:p>
                      <a:endParaRPr lang="en-GB" dirty="0"/>
                    </a:p>
                  </a:txBody>
                  <a:tcPr/>
                </a:tc>
                <a:tc>
                  <a:txBody>
                    <a:bodyPr/>
                    <a:lstStyle/>
                    <a:p>
                      <a:pPr algn="ctr"/>
                      <a:r>
                        <a:rPr lang="en-GB" dirty="0"/>
                        <a:t>Adding 3 single digit numbers </a:t>
                      </a:r>
                      <a:endParaRPr lang="en-GB" b="0" i="1" dirty="0"/>
                    </a:p>
                  </a:txBody>
                  <a:tcPr vert="vert270">
                    <a:solidFill>
                      <a:schemeClr val="accent2">
                        <a:lumMod val="20000"/>
                        <a:lumOff val="80000"/>
                      </a:schemeClr>
                    </a:solidFill>
                  </a:tcPr>
                </a:tc>
                <a:tc>
                  <a:txBody>
                    <a:bodyPr/>
                    <a:lstStyle/>
                    <a:p>
                      <a:endParaRPr lang="en-GB" sz="1200"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739586610"/>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596991" y="2850776"/>
            <a:ext cx="2746748" cy="738664"/>
          </a:xfrm>
          <a:prstGeom prst="rect">
            <a:avLst/>
          </a:prstGeom>
          <a:noFill/>
        </p:spPr>
        <p:txBody>
          <a:bodyPr wrap="square" rtlCol="0">
            <a:spAutoFit/>
          </a:bodyPr>
          <a:lstStyle/>
          <a:p>
            <a:r>
              <a:rPr lang="en-GB" sz="1400" dirty="0"/>
              <a:t>Start with the bigger number and use the smaller number to make 10. </a:t>
            </a:r>
          </a:p>
        </p:txBody>
      </p:sp>
      <p:sp>
        <p:nvSpPr>
          <p:cNvPr id="6" name="TextBox 5">
            <a:extLst>
              <a:ext uri="{FF2B5EF4-FFF2-40B4-BE49-F238E27FC236}">
                <a16:creationId xmlns:a16="http://schemas.microsoft.com/office/drawing/2014/main" id="{CA58B6D4-C3F8-4F84-8959-17BC05FE758B}"/>
              </a:ext>
            </a:extLst>
          </p:cNvPr>
          <p:cNvSpPr txBox="1"/>
          <p:nvPr/>
        </p:nvSpPr>
        <p:spPr>
          <a:xfrm>
            <a:off x="5157933" y="3114112"/>
            <a:ext cx="3291986" cy="523220"/>
          </a:xfrm>
          <a:prstGeom prst="rect">
            <a:avLst/>
          </a:prstGeom>
          <a:noFill/>
        </p:spPr>
        <p:txBody>
          <a:bodyPr wrap="square" rtlCol="0">
            <a:spAutoFit/>
          </a:bodyPr>
          <a:lstStyle/>
          <a:p>
            <a:r>
              <a:rPr lang="en-US" sz="1400" dirty="0"/>
              <a:t>Use pictures to add two numbers together as a group or in a bar.</a:t>
            </a:r>
            <a:endParaRPr lang="en-GB" sz="1400" dirty="0"/>
          </a:p>
        </p:txBody>
      </p:sp>
      <p:sp>
        <p:nvSpPr>
          <p:cNvPr id="8" name="TextBox 7">
            <a:extLst>
              <a:ext uri="{FF2B5EF4-FFF2-40B4-BE49-F238E27FC236}">
                <a16:creationId xmlns:a16="http://schemas.microsoft.com/office/drawing/2014/main" id="{51536713-51CF-4C74-AC22-C2C1CE1B242D}"/>
              </a:ext>
            </a:extLst>
          </p:cNvPr>
          <p:cNvSpPr txBox="1"/>
          <p:nvPr/>
        </p:nvSpPr>
        <p:spPr>
          <a:xfrm>
            <a:off x="1704514" y="3780762"/>
            <a:ext cx="3081669" cy="523220"/>
          </a:xfrm>
          <a:prstGeom prst="rect">
            <a:avLst/>
          </a:prstGeom>
          <a:noFill/>
        </p:spPr>
        <p:txBody>
          <a:bodyPr wrap="square" rtlCol="0">
            <a:spAutoFit/>
          </a:bodyPr>
          <a:lstStyle/>
          <a:p>
            <a:r>
              <a:rPr lang="en-GB" sz="1400" dirty="0"/>
              <a:t>Put 4 and 6 together to make 10. Add on 7.</a:t>
            </a:r>
          </a:p>
        </p:txBody>
      </p:sp>
      <p:sp>
        <p:nvSpPr>
          <p:cNvPr id="9" name="TextBox 8">
            <a:extLst>
              <a:ext uri="{FF2B5EF4-FFF2-40B4-BE49-F238E27FC236}">
                <a16:creationId xmlns:a16="http://schemas.microsoft.com/office/drawing/2014/main" id="{A5AF7CD9-CFE1-4F7B-A22D-32AA88F9E40B}"/>
              </a:ext>
            </a:extLst>
          </p:cNvPr>
          <p:cNvSpPr txBox="1"/>
          <p:nvPr/>
        </p:nvSpPr>
        <p:spPr>
          <a:xfrm>
            <a:off x="1704514" y="5503765"/>
            <a:ext cx="2894120" cy="738664"/>
          </a:xfrm>
          <a:prstGeom prst="rect">
            <a:avLst/>
          </a:prstGeom>
          <a:noFill/>
        </p:spPr>
        <p:txBody>
          <a:bodyPr wrap="square" rtlCol="0">
            <a:spAutoFit/>
          </a:bodyPr>
          <a:lstStyle/>
          <a:p>
            <a:r>
              <a:rPr lang="en-GB" sz="1400" dirty="0"/>
              <a:t>Following on from making 10, make 10 with 2 of the digits (if possible) then add on the third digit.</a:t>
            </a:r>
            <a:endParaRPr lang="en-GB" sz="1100" dirty="0"/>
          </a:p>
        </p:txBody>
      </p:sp>
      <p:sp>
        <p:nvSpPr>
          <p:cNvPr id="10" name="TextBox 9">
            <a:extLst>
              <a:ext uri="{FF2B5EF4-FFF2-40B4-BE49-F238E27FC236}">
                <a16:creationId xmlns:a16="http://schemas.microsoft.com/office/drawing/2014/main" id="{3243E101-BB1B-4F55-9F40-5D44DC5FA198}"/>
              </a:ext>
            </a:extLst>
          </p:cNvPr>
          <p:cNvSpPr txBox="1"/>
          <p:nvPr/>
        </p:nvSpPr>
        <p:spPr>
          <a:xfrm>
            <a:off x="5323175" y="5515080"/>
            <a:ext cx="2730562" cy="738664"/>
          </a:xfrm>
          <a:prstGeom prst="rect">
            <a:avLst/>
          </a:prstGeom>
          <a:noFill/>
        </p:spPr>
        <p:txBody>
          <a:bodyPr wrap="square" rtlCol="0">
            <a:spAutoFit/>
          </a:bodyPr>
          <a:lstStyle/>
          <a:p>
            <a:r>
              <a:rPr lang="en-GB" sz="1400" dirty="0"/>
              <a:t>Add together three groups of objects. Draw a picture to recombine the groups to make 10.</a:t>
            </a:r>
          </a:p>
        </p:txBody>
      </p:sp>
      <p:pic>
        <p:nvPicPr>
          <p:cNvPr id="28" name="Picture 27"/>
          <p:cNvPicPr>
            <a:picLocks noChangeAspect="1"/>
          </p:cNvPicPr>
          <p:nvPr/>
        </p:nvPicPr>
        <p:blipFill>
          <a:blip r:embed="rId2"/>
          <a:stretch>
            <a:fillRect/>
          </a:stretch>
        </p:blipFill>
        <p:spPr>
          <a:xfrm>
            <a:off x="1646849" y="1543154"/>
            <a:ext cx="1181100" cy="1181100"/>
          </a:xfrm>
          <a:prstGeom prst="rect">
            <a:avLst/>
          </a:prstGeom>
        </p:spPr>
      </p:pic>
      <p:pic>
        <p:nvPicPr>
          <p:cNvPr id="29" name="Picture 28"/>
          <p:cNvPicPr>
            <a:picLocks noChangeAspect="1"/>
          </p:cNvPicPr>
          <p:nvPr/>
        </p:nvPicPr>
        <p:blipFill>
          <a:blip r:embed="rId3"/>
          <a:stretch>
            <a:fillRect/>
          </a:stretch>
        </p:blipFill>
        <p:spPr>
          <a:xfrm>
            <a:off x="2945541" y="1978618"/>
            <a:ext cx="1733550" cy="714375"/>
          </a:xfrm>
          <a:prstGeom prst="rect">
            <a:avLst/>
          </a:prstGeom>
        </p:spPr>
      </p:pic>
      <p:sp>
        <p:nvSpPr>
          <p:cNvPr id="30" name="TextBox 29"/>
          <p:cNvSpPr txBox="1"/>
          <p:nvPr/>
        </p:nvSpPr>
        <p:spPr>
          <a:xfrm>
            <a:off x="2561607" y="1160358"/>
            <a:ext cx="1367481" cy="646331"/>
          </a:xfrm>
          <a:prstGeom prst="rect">
            <a:avLst/>
          </a:prstGeom>
          <a:noFill/>
        </p:spPr>
        <p:txBody>
          <a:bodyPr wrap="square" rtlCol="0">
            <a:spAutoFit/>
          </a:bodyPr>
          <a:lstStyle/>
          <a:p>
            <a:r>
              <a:rPr lang="en-US" dirty="0"/>
              <a:t>6 + 5 = 11</a:t>
            </a:r>
            <a:endParaRPr lang="en-GB" dirty="0"/>
          </a:p>
          <a:p>
            <a:endParaRPr lang="en-US" dirty="0"/>
          </a:p>
        </p:txBody>
      </p:sp>
      <p:pic>
        <p:nvPicPr>
          <p:cNvPr id="31" name="Picture 30"/>
          <p:cNvPicPr>
            <a:picLocks noChangeAspect="1"/>
          </p:cNvPicPr>
          <p:nvPr/>
        </p:nvPicPr>
        <p:blipFill>
          <a:blip r:embed="rId4"/>
          <a:stretch>
            <a:fillRect/>
          </a:stretch>
        </p:blipFill>
        <p:spPr>
          <a:xfrm>
            <a:off x="5380840" y="1173659"/>
            <a:ext cx="2156048" cy="670582"/>
          </a:xfrm>
          <a:prstGeom prst="rect">
            <a:avLst/>
          </a:prstGeom>
        </p:spPr>
      </p:pic>
      <p:pic>
        <p:nvPicPr>
          <p:cNvPr id="32" name="Picture 31"/>
          <p:cNvPicPr>
            <a:picLocks noChangeAspect="1"/>
          </p:cNvPicPr>
          <p:nvPr/>
        </p:nvPicPr>
        <p:blipFill>
          <a:blip r:embed="rId5"/>
          <a:stretch>
            <a:fillRect/>
          </a:stretch>
        </p:blipFill>
        <p:spPr>
          <a:xfrm>
            <a:off x="5859529" y="1806689"/>
            <a:ext cx="1372453" cy="1271414"/>
          </a:xfrm>
          <a:prstGeom prst="rect">
            <a:avLst/>
          </a:prstGeom>
        </p:spPr>
      </p:pic>
      <p:pic>
        <p:nvPicPr>
          <p:cNvPr id="33" name="Picture 32"/>
          <p:cNvPicPr>
            <a:picLocks noChangeAspect="1"/>
          </p:cNvPicPr>
          <p:nvPr/>
        </p:nvPicPr>
        <p:blipFill>
          <a:blip r:embed="rId6"/>
          <a:stretch>
            <a:fillRect/>
          </a:stretch>
        </p:blipFill>
        <p:spPr>
          <a:xfrm>
            <a:off x="2066710" y="4412594"/>
            <a:ext cx="1924050" cy="923925"/>
          </a:xfrm>
          <a:prstGeom prst="rect">
            <a:avLst/>
          </a:prstGeom>
        </p:spPr>
      </p:pic>
      <p:pic>
        <p:nvPicPr>
          <p:cNvPr id="34" name="Picture 33"/>
          <p:cNvPicPr>
            <a:picLocks noChangeAspect="1"/>
          </p:cNvPicPr>
          <p:nvPr/>
        </p:nvPicPr>
        <p:blipFill>
          <a:blip r:embed="rId7"/>
          <a:stretch>
            <a:fillRect/>
          </a:stretch>
        </p:blipFill>
        <p:spPr>
          <a:xfrm>
            <a:off x="5323175" y="3990452"/>
            <a:ext cx="2657475" cy="1466850"/>
          </a:xfrm>
          <a:prstGeom prst="rect">
            <a:avLst/>
          </a:prstGeom>
        </p:spPr>
      </p:pic>
      <p:sp>
        <p:nvSpPr>
          <p:cNvPr id="35" name="TextBox 34"/>
          <p:cNvSpPr txBox="1"/>
          <p:nvPr/>
        </p:nvSpPr>
        <p:spPr>
          <a:xfrm>
            <a:off x="8891164" y="5285300"/>
            <a:ext cx="2545492" cy="738664"/>
          </a:xfrm>
          <a:prstGeom prst="rect">
            <a:avLst/>
          </a:prstGeom>
          <a:noFill/>
        </p:spPr>
        <p:txBody>
          <a:bodyPr wrap="square" rtlCol="0">
            <a:spAutoFit/>
          </a:bodyPr>
          <a:lstStyle/>
          <a:p>
            <a:r>
              <a:rPr lang="en-GB" sz="1400" dirty="0"/>
              <a:t>Combine the two numbers that make 10 and then add on the remainder. </a:t>
            </a:r>
            <a:endParaRPr lang="en-US" sz="1400" dirty="0"/>
          </a:p>
        </p:txBody>
      </p:sp>
      <p:sp>
        <p:nvSpPr>
          <p:cNvPr id="36" name="TextBox 35"/>
          <p:cNvSpPr txBox="1"/>
          <p:nvPr/>
        </p:nvSpPr>
        <p:spPr>
          <a:xfrm>
            <a:off x="9519146" y="1119847"/>
            <a:ext cx="1772575" cy="646331"/>
          </a:xfrm>
          <a:prstGeom prst="rect">
            <a:avLst/>
          </a:prstGeom>
          <a:noFill/>
        </p:spPr>
        <p:txBody>
          <a:bodyPr wrap="square" rtlCol="0">
            <a:spAutoFit/>
          </a:bodyPr>
          <a:lstStyle/>
          <a:p>
            <a:r>
              <a:rPr lang="en-US" dirty="0"/>
              <a:t>6 + 5 = 11</a:t>
            </a:r>
            <a:endParaRPr lang="en-GB" dirty="0"/>
          </a:p>
          <a:p>
            <a:pPr algn="ctr"/>
            <a:endParaRPr lang="en-US" dirty="0"/>
          </a:p>
        </p:txBody>
      </p:sp>
      <p:pic>
        <p:nvPicPr>
          <p:cNvPr id="37" name="Picture 36"/>
          <p:cNvPicPr>
            <a:picLocks noChangeAspect="1"/>
          </p:cNvPicPr>
          <p:nvPr/>
        </p:nvPicPr>
        <p:blipFill>
          <a:blip r:embed="rId8"/>
          <a:stretch>
            <a:fillRect/>
          </a:stretch>
        </p:blipFill>
        <p:spPr>
          <a:xfrm>
            <a:off x="8891164" y="3896939"/>
            <a:ext cx="2219325" cy="885825"/>
          </a:xfrm>
          <a:prstGeom prst="rect">
            <a:avLst/>
          </a:prstGeom>
        </p:spPr>
      </p:pic>
      <p:sp>
        <p:nvSpPr>
          <p:cNvPr id="2" name="Footer Placeholder 1"/>
          <p:cNvSpPr>
            <a:spLocks noGrp="1"/>
          </p:cNvSpPr>
          <p:nvPr>
            <p:ph type="ftr" sz="quarter" idx="11"/>
          </p:nvPr>
        </p:nvSpPr>
        <p:spPr/>
        <p:txBody>
          <a:bodyPr/>
          <a:lstStyle/>
          <a:p>
            <a:r>
              <a:rPr lang="en-GB"/>
              <a:t>Dennington Primary Calculation Policy</a:t>
            </a:r>
          </a:p>
        </p:txBody>
      </p:sp>
      <p:sp>
        <p:nvSpPr>
          <p:cNvPr id="5" name="Slide Number Placeholder 4"/>
          <p:cNvSpPr>
            <a:spLocks noGrp="1"/>
          </p:cNvSpPr>
          <p:nvPr>
            <p:ph type="sldNum" sz="quarter" idx="12"/>
          </p:nvPr>
        </p:nvSpPr>
        <p:spPr/>
        <p:txBody>
          <a:bodyPr/>
          <a:lstStyle/>
          <a:p>
            <a:fld id="{362DEDE7-20A1-4CC6-AFD3-D24AC809A8E6}" type="slidenum">
              <a:rPr lang="en-GB" smtClean="0"/>
              <a:t>3</a:t>
            </a:fld>
            <a:endParaRPr lang="en-GB"/>
          </a:p>
        </p:txBody>
      </p:sp>
    </p:spTree>
    <p:extLst>
      <p:ext uri="{BB962C8B-B14F-4D97-AF65-F5344CB8AC3E}">
        <p14:creationId xmlns:p14="http://schemas.microsoft.com/office/powerpoint/2010/main" val="38235532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521754124"/>
              </p:ext>
            </p:extLst>
          </p:nvPr>
        </p:nvGraphicFramePr>
        <p:xfrm>
          <a:off x="372862" y="604256"/>
          <a:ext cx="11381173" cy="5787667"/>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3320249">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02880">
                <a:tc gridSpan="2">
                  <a:txBody>
                    <a:bodyPr/>
                    <a:lstStyle/>
                    <a:p>
                      <a:pPr algn="ctr"/>
                      <a:r>
                        <a:rPr lang="en-US" b="1" dirty="0"/>
                        <a:t>Objective</a:t>
                      </a:r>
                      <a:endParaRPr lang="en-GB" b="1" dirty="0"/>
                    </a:p>
                  </a:txBody>
                  <a:tcPr>
                    <a:solidFill>
                      <a:schemeClr val="accent2"/>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2"/>
                    </a:solidFill>
                  </a:tcPr>
                </a:tc>
                <a:tc>
                  <a:txBody>
                    <a:bodyPr/>
                    <a:lstStyle/>
                    <a:p>
                      <a:pPr algn="ctr"/>
                      <a:r>
                        <a:rPr lang="en-US" b="1" dirty="0"/>
                        <a:t>Pictorial</a:t>
                      </a:r>
                      <a:endParaRPr lang="en-GB" b="1" dirty="0"/>
                    </a:p>
                  </a:txBody>
                  <a:tcPr>
                    <a:solidFill>
                      <a:schemeClr val="accent2"/>
                    </a:solidFill>
                  </a:tcPr>
                </a:tc>
                <a:tc>
                  <a:txBody>
                    <a:bodyPr/>
                    <a:lstStyle/>
                    <a:p>
                      <a:pPr algn="ctr"/>
                      <a:r>
                        <a:rPr lang="en-US" b="1" dirty="0"/>
                        <a:t>Abstract</a:t>
                      </a:r>
                      <a:endParaRPr lang="en-GB" b="1" dirty="0"/>
                    </a:p>
                  </a:txBody>
                  <a:tcPr>
                    <a:solidFill>
                      <a:schemeClr val="accent2"/>
                    </a:solidFill>
                  </a:tcPr>
                </a:tc>
                <a:extLst>
                  <a:ext uri="{0D108BD9-81ED-4DB2-BD59-A6C34878D82A}">
                    <a16:rowId xmlns:a16="http://schemas.microsoft.com/office/drawing/2014/main" val="3257761933"/>
                  </a:ext>
                </a:extLst>
              </a:tr>
              <a:tr h="2583972">
                <a:tc rowSpan="2">
                  <a:txBody>
                    <a:bodyPr/>
                    <a:lstStyle/>
                    <a:p>
                      <a:pPr algn="ctr"/>
                      <a:r>
                        <a:rPr lang="en-US" b="1" dirty="0"/>
                        <a:t>Year 2</a:t>
                      </a:r>
                      <a:endParaRPr lang="en-GB" b="1" dirty="0"/>
                    </a:p>
                  </a:txBody>
                  <a:tcPr vert="vert270">
                    <a:solidFill>
                      <a:schemeClr val="accent2">
                        <a:lumMod val="20000"/>
                        <a:lumOff val="80000"/>
                      </a:schemeClr>
                    </a:solidFill>
                  </a:tcPr>
                </a:tc>
                <a:tc>
                  <a:txBody>
                    <a:bodyPr/>
                    <a:lstStyle/>
                    <a:p>
                      <a:pPr algn="ctr"/>
                      <a:r>
                        <a:rPr lang="en-US" dirty="0"/>
                        <a:t>Column method without regrouping</a:t>
                      </a:r>
                      <a:endParaRPr lang="en-GB" b="0" i="1" dirty="0"/>
                    </a:p>
                  </a:txBody>
                  <a:tcPr vert="vert270">
                    <a:solidFill>
                      <a:schemeClr val="accent2">
                        <a:lumMod val="20000"/>
                        <a:lumOff val="80000"/>
                      </a:schemeClr>
                    </a:solidFill>
                  </a:tcPr>
                </a:tc>
                <a:tc>
                  <a:txBody>
                    <a:bodyPr/>
                    <a:lstStyle/>
                    <a:p>
                      <a:endParaRPr lang="en-GB" dirty="0"/>
                    </a:p>
                  </a:txBody>
                  <a:tcPr/>
                </a:tc>
                <a:tc>
                  <a:txBody>
                    <a:bodyPr/>
                    <a:lstStyle/>
                    <a:p>
                      <a:endParaRPr lang="en-GB" dirty="0"/>
                    </a:p>
                  </a:txBody>
                  <a:tcPr/>
                </a:tc>
                <a:tc>
                  <a:txBody>
                    <a:bodyPr/>
                    <a:lstStyle/>
                    <a:p>
                      <a:r>
                        <a:rPr lang="en-US" dirty="0"/>
                        <a:t>24 + 15 = 39 </a:t>
                      </a:r>
                    </a:p>
                    <a:p>
                      <a:endParaRPr lang="en-US" dirty="0"/>
                    </a:p>
                    <a:p>
                      <a:r>
                        <a:rPr lang="en-US" dirty="0"/>
                        <a:t>   24 </a:t>
                      </a:r>
                    </a:p>
                    <a:p>
                      <a:r>
                        <a:rPr lang="en-US" dirty="0"/>
                        <a:t>+ </a:t>
                      </a:r>
                      <a:r>
                        <a:rPr lang="en-US" u="sng" dirty="0"/>
                        <a:t>15 </a:t>
                      </a:r>
                    </a:p>
                    <a:p>
                      <a:r>
                        <a:rPr lang="en-US" dirty="0"/>
                        <a:t>   </a:t>
                      </a:r>
                      <a:r>
                        <a:rPr lang="en-US" u="sng" dirty="0"/>
                        <a:t>39</a:t>
                      </a:r>
                      <a:endParaRPr lang="en-GB" u="sng" dirty="0"/>
                    </a:p>
                  </a:txBody>
                  <a:tcPr/>
                </a:tc>
                <a:extLst>
                  <a:ext uri="{0D108BD9-81ED-4DB2-BD59-A6C34878D82A}">
                    <a16:rowId xmlns:a16="http://schemas.microsoft.com/office/drawing/2014/main" val="2330469232"/>
                  </a:ext>
                </a:extLst>
              </a:tr>
              <a:tr h="2700815">
                <a:tc vMerge="1">
                  <a:txBody>
                    <a:bodyPr/>
                    <a:lstStyle/>
                    <a:p>
                      <a:endParaRPr lang="en-GB" dirty="0"/>
                    </a:p>
                  </a:txBody>
                  <a:tcPr/>
                </a:tc>
                <a:tc>
                  <a:txBody>
                    <a:bodyPr/>
                    <a:lstStyle/>
                    <a:p>
                      <a:pPr algn="ctr"/>
                      <a:r>
                        <a:rPr lang="en-US" dirty="0"/>
                        <a:t>Column method with regrouping </a:t>
                      </a:r>
                      <a:endParaRPr lang="en-GB" b="0" i="1" dirty="0"/>
                    </a:p>
                  </a:txBody>
                  <a:tcPr vert="vert270">
                    <a:solidFill>
                      <a:schemeClr val="accent2">
                        <a:lumMod val="20000"/>
                        <a:lumOff val="80000"/>
                      </a:schemeClr>
                    </a:solidFill>
                  </a:tcPr>
                </a:tc>
                <a:tc>
                  <a:txBody>
                    <a:bodyPr/>
                    <a:lstStyle/>
                    <a:p>
                      <a:endParaRPr lang="en-GB" sz="1200" dirty="0"/>
                    </a:p>
                  </a:txBody>
                  <a:tcPr/>
                </a:tc>
                <a:tc>
                  <a:txBody>
                    <a:bodyPr/>
                    <a:lstStyle/>
                    <a:p>
                      <a:endParaRPr lang="en-GB" dirty="0"/>
                    </a:p>
                  </a:txBody>
                  <a:tcPr/>
                </a:tc>
                <a:tc>
                  <a:txBody>
                    <a:bodyPr/>
                    <a:lstStyle/>
                    <a:p>
                      <a:r>
                        <a:rPr lang="en-US" dirty="0"/>
                        <a:t>40 + 9 </a:t>
                      </a:r>
                    </a:p>
                    <a:p>
                      <a:r>
                        <a:rPr lang="en-US" u="sng" dirty="0"/>
                        <a:t>20 + 3 </a:t>
                      </a:r>
                    </a:p>
                    <a:p>
                      <a:r>
                        <a:rPr lang="en-US" u="sng" dirty="0"/>
                        <a:t>60 + 12</a:t>
                      </a:r>
                      <a:r>
                        <a:rPr lang="en-US" u="none" dirty="0"/>
                        <a:t> </a:t>
                      </a:r>
                      <a:r>
                        <a:rPr lang="en-US" dirty="0"/>
                        <a:t>= 72</a:t>
                      </a:r>
                    </a:p>
                    <a:p>
                      <a:endParaRPr lang="en-GB" dirty="0"/>
                    </a:p>
                  </a:txBody>
                  <a:tcPr/>
                </a:tc>
                <a:extLst>
                  <a:ext uri="{0D108BD9-81ED-4DB2-BD59-A6C34878D82A}">
                    <a16:rowId xmlns:a16="http://schemas.microsoft.com/office/drawing/2014/main" val="2739586610"/>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731508" y="1208741"/>
            <a:ext cx="2658902" cy="1169551"/>
          </a:xfrm>
          <a:prstGeom prst="rect">
            <a:avLst/>
          </a:prstGeom>
          <a:noFill/>
        </p:spPr>
        <p:txBody>
          <a:bodyPr wrap="square" rtlCol="0">
            <a:spAutoFit/>
          </a:bodyPr>
          <a:lstStyle/>
          <a:p>
            <a:r>
              <a:rPr lang="en-GB" sz="1400" dirty="0"/>
              <a:t>Add together the ones first, then add the tens. Use the Base 10 blocks first before moving onto place value counters. </a:t>
            </a:r>
          </a:p>
          <a:p>
            <a:r>
              <a:rPr lang="en-GB" sz="1400" b="1" dirty="0"/>
              <a:t>24 + 15 =                             44 + 15 = </a:t>
            </a:r>
          </a:p>
        </p:txBody>
      </p:sp>
      <p:sp>
        <p:nvSpPr>
          <p:cNvPr id="6" name="TextBox 5">
            <a:extLst>
              <a:ext uri="{FF2B5EF4-FFF2-40B4-BE49-F238E27FC236}">
                <a16:creationId xmlns:a16="http://schemas.microsoft.com/office/drawing/2014/main" id="{CA58B6D4-C3F8-4F84-8959-17BC05FE758B}"/>
              </a:ext>
            </a:extLst>
          </p:cNvPr>
          <p:cNvSpPr txBox="1"/>
          <p:nvPr/>
        </p:nvSpPr>
        <p:spPr>
          <a:xfrm>
            <a:off x="4992550" y="1113377"/>
            <a:ext cx="3291986" cy="954107"/>
          </a:xfrm>
          <a:prstGeom prst="rect">
            <a:avLst/>
          </a:prstGeom>
          <a:noFill/>
        </p:spPr>
        <p:txBody>
          <a:bodyPr wrap="square" rtlCol="0">
            <a:spAutoFit/>
          </a:bodyPr>
          <a:lstStyle/>
          <a:p>
            <a:r>
              <a:rPr lang="en-GB" sz="1400" dirty="0"/>
              <a:t>After physically using the base 10 blocks and place value counters, children can draw the counters to help them to solve additions.</a:t>
            </a:r>
          </a:p>
        </p:txBody>
      </p:sp>
      <p:sp>
        <p:nvSpPr>
          <p:cNvPr id="7" name="TextBox 6">
            <a:extLst>
              <a:ext uri="{FF2B5EF4-FFF2-40B4-BE49-F238E27FC236}">
                <a16:creationId xmlns:a16="http://schemas.microsoft.com/office/drawing/2014/main" id="{ED86256B-75A9-489A-BB10-06C72A07F3A2}"/>
              </a:ext>
            </a:extLst>
          </p:cNvPr>
          <p:cNvSpPr txBox="1"/>
          <p:nvPr/>
        </p:nvSpPr>
        <p:spPr>
          <a:xfrm>
            <a:off x="1731508" y="3810246"/>
            <a:ext cx="2931108" cy="2492990"/>
          </a:xfrm>
          <a:prstGeom prst="rect">
            <a:avLst/>
          </a:prstGeom>
          <a:noFill/>
        </p:spPr>
        <p:txBody>
          <a:bodyPr wrap="square" rtlCol="0">
            <a:spAutoFit/>
          </a:bodyPr>
          <a:lstStyle/>
          <a:p>
            <a:r>
              <a:rPr lang="en-GB" sz="1400" dirty="0"/>
              <a:t>Make both numbers on a place value grid.</a:t>
            </a:r>
          </a:p>
          <a:p>
            <a:endParaRPr lang="en-GB" sz="1200" dirty="0"/>
          </a:p>
          <a:p>
            <a:r>
              <a:rPr lang="en-GB" sz="1200" dirty="0"/>
              <a:t> </a:t>
            </a:r>
          </a:p>
          <a:p>
            <a:endParaRPr lang="en-GB" sz="1200" dirty="0"/>
          </a:p>
          <a:p>
            <a:endParaRPr lang="en-GB" sz="1200" dirty="0"/>
          </a:p>
          <a:p>
            <a:endParaRPr lang="en-GB" sz="1200" dirty="0"/>
          </a:p>
          <a:p>
            <a:endParaRPr lang="en-GB" sz="1200" dirty="0"/>
          </a:p>
          <a:p>
            <a:endParaRPr lang="en-GB" sz="1400" dirty="0"/>
          </a:p>
          <a:p>
            <a:endParaRPr lang="en-GB" sz="1400" dirty="0"/>
          </a:p>
          <a:p>
            <a:r>
              <a:rPr lang="en-GB" sz="1400" dirty="0"/>
              <a:t>Add up the units and exchange 10 ones for 1 ten. </a:t>
            </a:r>
          </a:p>
        </p:txBody>
      </p:sp>
      <p:sp>
        <p:nvSpPr>
          <p:cNvPr id="10" name="TextBox 9">
            <a:extLst>
              <a:ext uri="{FF2B5EF4-FFF2-40B4-BE49-F238E27FC236}">
                <a16:creationId xmlns:a16="http://schemas.microsoft.com/office/drawing/2014/main" id="{3243E101-BB1B-4F55-9F40-5D44DC5FA198}"/>
              </a:ext>
            </a:extLst>
          </p:cNvPr>
          <p:cNvSpPr txBox="1"/>
          <p:nvPr/>
        </p:nvSpPr>
        <p:spPr>
          <a:xfrm>
            <a:off x="5038122" y="3717936"/>
            <a:ext cx="3291986" cy="738664"/>
          </a:xfrm>
          <a:prstGeom prst="rect">
            <a:avLst/>
          </a:prstGeom>
          <a:noFill/>
        </p:spPr>
        <p:txBody>
          <a:bodyPr wrap="square" rtlCol="0">
            <a:spAutoFit/>
          </a:bodyPr>
          <a:lstStyle/>
          <a:p>
            <a:r>
              <a:rPr lang="en-GB" sz="1400" dirty="0"/>
              <a:t>Using place value counters, children can draw the counters to help them to solve additions.</a:t>
            </a:r>
          </a:p>
        </p:txBody>
      </p:sp>
      <p:pic>
        <p:nvPicPr>
          <p:cNvPr id="5" name="Picture 4"/>
          <p:cNvPicPr>
            <a:picLocks noChangeAspect="1"/>
          </p:cNvPicPr>
          <p:nvPr/>
        </p:nvPicPr>
        <p:blipFill>
          <a:blip r:embed="rId2"/>
          <a:stretch>
            <a:fillRect/>
          </a:stretch>
        </p:blipFill>
        <p:spPr>
          <a:xfrm>
            <a:off x="1665950" y="2478037"/>
            <a:ext cx="1285875" cy="866775"/>
          </a:xfrm>
          <a:prstGeom prst="rect">
            <a:avLst/>
          </a:prstGeom>
        </p:spPr>
      </p:pic>
      <p:pic>
        <p:nvPicPr>
          <p:cNvPr id="9" name="Picture 8"/>
          <p:cNvPicPr>
            <a:picLocks noChangeAspect="1"/>
          </p:cNvPicPr>
          <p:nvPr/>
        </p:nvPicPr>
        <p:blipFill rotWithShape="1">
          <a:blip r:embed="rId3"/>
          <a:srcRect r="3679"/>
          <a:stretch/>
        </p:blipFill>
        <p:spPr>
          <a:xfrm>
            <a:off x="3320249" y="2481504"/>
            <a:ext cx="1183523" cy="863308"/>
          </a:xfrm>
          <a:prstGeom prst="rect">
            <a:avLst/>
          </a:prstGeom>
        </p:spPr>
      </p:pic>
      <p:pic>
        <p:nvPicPr>
          <p:cNvPr id="11" name="Picture 10"/>
          <p:cNvPicPr>
            <a:picLocks noChangeAspect="1"/>
          </p:cNvPicPr>
          <p:nvPr/>
        </p:nvPicPr>
        <p:blipFill>
          <a:blip r:embed="rId4"/>
          <a:stretch>
            <a:fillRect/>
          </a:stretch>
        </p:blipFill>
        <p:spPr>
          <a:xfrm>
            <a:off x="1826598" y="4351249"/>
            <a:ext cx="1413039" cy="1233033"/>
          </a:xfrm>
          <a:prstGeom prst="rect">
            <a:avLst/>
          </a:prstGeom>
        </p:spPr>
      </p:pic>
      <p:pic>
        <p:nvPicPr>
          <p:cNvPr id="12" name="Picture 11"/>
          <p:cNvPicPr>
            <a:picLocks noChangeAspect="1"/>
          </p:cNvPicPr>
          <p:nvPr/>
        </p:nvPicPr>
        <p:blipFill rotWithShape="1">
          <a:blip r:embed="rId5"/>
          <a:srcRect t="-1" b="4881"/>
          <a:stretch/>
        </p:blipFill>
        <p:spPr>
          <a:xfrm>
            <a:off x="3367712" y="4316283"/>
            <a:ext cx="1136060" cy="1265858"/>
          </a:xfrm>
          <a:prstGeom prst="rect">
            <a:avLst/>
          </a:prstGeom>
        </p:spPr>
      </p:pic>
      <p:pic>
        <p:nvPicPr>
          <p:cNvPr id="13" name="Picture 12"/>
          <p:cNvPicPr>
            <a:picLocks noChangeAspect="1"/>
          </p:cNvPicPr>
          <p:nvPr/>
        </p:nvPicPr>
        <p:blipFill>
          <a:blip r:embed="rId6"/>
          <a:stretch>
            <a:fillRect/>
          </a:stretch>
        </p:blipFill>
        <p:spPr>
          <a:xfrm>
            <a:off x="6179106" y="4251156"/>
            <a:ext cx="1687178" cy="2003524"/>
          </a:xfrm>
          <a:prstGeom prst="rect">
            <a:avLst/>
          </a:prstGeom>
        </p:spPr>
      </p:pic>
      <p:pic>
        <p:nvPicPr>
          <p:cNvPr id="14" name="Picture 13"/>
          <p:cNvPicPr>
            <a:picLocks noChangeAspect="1"/>
          </p:cNvPicPr>
          <p:nvPr/>
        </p:nvPicPr>
        <p:blipFill>
          <a:blip r:embed="rId7"/>
          <a:stretch>
            <a:fillRect/>
          </a:stretch>
        </p:blipFill>
        <p:spPr>
          <a:xfrm>
            <a:off x="5843372" y="2317315"/>
            <a:ext cx="2228850" cy="1209675"/>
          </a:xfrm>
          <a:prstGeom prst="rect">
            <a:avLst/>
          </a:prstGeom>
        </p:spPr>
      </p:pic>
      <p:sp>
        <p:nvSpPr>
          <p:cNvPr id="2" name="Footer Placeholder 1"/>
          <p:cNvSpPr>
            <a:spLocks noGrp="1"/>
          </p:cNvSpPr>
          <p:nvPr>
            <p:ph type="ftr" sz="quarter" idx="11"/>
          </p:nvPr>
        </p:nvSpPr>
        <p:spPr/>
        <p:txBody>
          <a:bodyPr/>
          <a:lstStyle/>
          <a:p>
            <a:r>
              <a:rPr lang="en-GB"/>
              <a:t>Dennington Primary Calculation Policy</a:t>
            </a:r>
          </a:p>
        </p:txBody>
      </p:sp>
      <p:sp>
        <p:nvSpPr>
          <p:cNvPr id="8" name="Slide Number Placeholder 7"/>
          <p:cNvSpPr>
            <a:spLocks noGrp="1"/>
          </p:cNvSpPr>
          <p:nvPr>
            <p:ph type="sldNum" sz="quarter" idx="12"/>
          </p:nvPr>
        </p:nvSpPr>
        <p:spPr/>
        <p:txBody>
          <a:bodyPr/>
          <a:lstStyle/>
          <a:p>
            <a:fld id="{362DEDE7-20A1-4CC6-AFD3-D24AC809A8E6}" type="slidenum">
              <a:rPr lang="en-GB" smtClean="0"/>
              <a:t>4</a:t>
            </a:fld>
            <a:endParaRPr lang="en-GB"/>
          </a:p>
        </p:txBody>
      </p:sp>
    </p:spTree>
    <p:extLst>
      <p:ext uri="{BB962C8B-B14F-4D97-AF65-F5344CB8AC3E}">
        <p14:creationId xmlns:p14="http://schemas.microsoft.com/office/powerpoint/2010/main" val="1627469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2381819413"/>
              </p:ext>
            </p:extLst>
          </p:nvPr>
        </p:nvGraphicFramePr>
        <p:xfrm>
          <a:off x="306960" y="111224"/>
          <a:ext cx="11381173" cy="6245126"/>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966686">
                  <a:extLst>
                    <a:ext uri="{9D8B030D-6E8A-4147-A177-3AD203B41FA5}">
                      <a16:colId xmlns:a16="http://schemas.microsoft.com/office/drawing/2014/main" val="3031514123"/>
                    </a:ext>
                  </a:extLst>
                </a:gridCol>
                <a:gridCol w="3043122">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655830">
                <a:tc gridSpan="2">
                  <a:txBody>
                    <a:bodyPr/>
                    <a:lstStyle/>
                    <a:p>
                      <a:pPr algn="ctr"/>
                      <a:r>
                        <a:rPr lang="en-US" b="1" dirty="0"/>
                        <a:t>Objective</a:t>
                      </a:r>
                      <a:endParaRPr lang="en-GB" b="1" dirty="0"/>
                    </a:p>
                  </a:txBody>
                  <a:tcPr>
                    <a:solidFill>
                      <a:schemeClr val="accent2"/>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2"/>
                    </a:solidFill>
                  </a:tcPr>
                </a:tc>
                <a:tc>
                  <a:txBody>
                    <a:bodyPr/>
                    <a:lstStyle/>
                    <a:p>
                      <a:pPr algn="ctr"/>
                      <a:r>
                        <a:rPr lang="en-US" b="1" dirty="0"/>
                        <a:t>Pictorial</a:t>
                      </a:r>
                      <a:endParaRPr lang="en-GB" b="1" dirty="0"/>
                    </a:p>
                  </a:txBody>
                  <a:tcPr>
                    <a:solidFill>
                      <a:schemeClr val="accent2"/>
                    </a:solidFill>
                  </a:tcPr>
                </a:tc>
                <a:tc>
                  <a:txBody>
                    <a:bodyPr/>
                    <a:lstStyle/>
                    <a:p>
                      <a:pPr algn="ctr"/>
                      <a:r>
                        <a:rPr lang="en-US" b="1" dirty="0"/>
                        <a:t>Abstract</a:t>
                      </a:r>
                      <a:endParaRPr lang="en-GB" b="1" dirty="0"/>
                    </a:p>
                  </a:txBody>
                  <a:tcPr>
                    <a:solidFill>
                      <a:schemeClr val="accent2"/>
                    </a:solidFill>
                  </a:tcPr>
                </a:tc>
                <a:extLst>
                  <a:ext uri="{0D108BD9-81ED-4DB2-BD59-A6C34878D82A}">
                    <a16:rowId xmlns:a16="http://schemas.microsoft.com/office/drawing/2014/main" val="3257761933"/>
                  </a:ext>
                </a:extLst>
              </a:tr>
              <a:tr h="4012131">
                <a:tc rowSpan="2">
                  <a:txBody>
                    <a:bodyPr/>
                    <a:lstStyle/>
                    <a:p>
                      <a:pPr algn="ctr"/>
                      <a:r>
                        <a:rPr lang="en-US" b="1" dirty="0"/>
                        <a:t>Year 3-4 </a:t>
                      </a:r>
                      <a:endParaRPr lang="en-GB" b="1" dirty="0"/>
                    </a:p>
                  </a:txBody>
                  <a:tcPr vert="vert270">
                    <a:solidFill>
                      <a:schemeClr val="accent2">
                        <a:lumMod val="20000"/>
                        <a:lumOff val="80000"/>
                      </a:schemeClr>
                    </a:solidFill>
                  </a:tcPr>
                </a:tc>
                <a:tc>
                  <a:txBody>
                    <a:bodyPr/>
                    <a:lstStyle/>
                    <a:p>
                      <a:pPr algn="ctr"/>
                      <a:r>
                        <a:rPr lang="en-US" dirty="0"/>
                        <a:t>Column method with regrouping </a:t>
                      </a:r>
                      <a:endParaRPr lang="en-GB" b="0" i="1" dirty="0"/>
                    </a:p>
                  </a:txBody>
                  <a:tcPr vert="vert270">
                    <a:solidFill>
                      <a:schemeClr val="accent2">
                        <a:lumMod val="20000"/>
                        <a:lumOff val="80000"/>
                      </a:schemeClr>
                    </a:solidFill>
                  </a:tcPr>
                </a:tc>
                <a:tc>
                  <a:txBody>
                    <a:bodyPr/>
                    <a:lstStyle/>
                    <a:p>
                      <a:r>
                        <a:rPr lang="en-GB" sz="1400" dirty="0"/>
                        <a:t>Make both numbers on a place value grid. </a:t>
                      </a:r>
                    </a:p>
                    <a:p>
                      <a:endParaRPr lang="en-GB" sz="1400" dirty="0"/>
                    </a:p>
                    <a:p>
                      <a:endParaRPr lang="en-GB" sz="1400" dirty="0"/>
                    </a:p>
                    <a:p>
                      <a:endParaRPr lang="en-GB" sz="1400" dirty="0"/>
                    </a:p>
                    <a:p>
                      <a:endParaRPr lang="en-GB" sz="1400" dirty="0"/>
                    </a:p>
                    <a:p>
                      <a:endParaRPr lang="en-GB" sz="1400" dirty="0"/>
                    </a:p>
                    <a:p>
                      <a:r>
                        <a:rPr lang="en-GB" sz="1400" dirty="0"/>
                        <a:t>Add up the units and exchange 10 ones for 1 ten. </a:t>
                      </a:r>
                    </a:p>
                    <a:p>
                      <a:endParaRPr lang="en-GB" sz="1400" dirty="0"/>
                    </a:p>
                    <a:p>
                      <a:endParaRPr lang="en-GB" sz="1400" dirty="0"/>
                    </a:p>
                    <a:p>
                      <a:endParaRPr lang="en-GB" sz="1400" dirty="0"/>
                    </a:p>
                    <a:p>
                      <a:endParaRPr lang="en-GB" sz="1400" dirty="0"/>
                    </a:p>
                    <a:p>
                      <a:r>
                        <a:rPr lang="en-GB" sz="1400" dirty="0"/>
                        <a:t>As children move on to decimals, money and decimal place value counters can be used to support learning. NB By Year 4 children will progress on to adding 2 digit numbers.</a:t>
                      </a:r>
                    </a:p>
                  </a:txBody>
                  <a:tcPr/>
                </a:tc>
                <a:tc>
                  <a:txBody>
                    <a:bodyPr/>
                    <a:lstStyle/>
                    <a:p>
                      <a:endParaRPr lang="en-GB" dirty="0"/>
                    </a:p>
                  </a:txBody>
                  <a:tcPr/>
                </a:tc>
                <a:tc>
                  <a:txBody>
                    <a:bodyPr/>
                    <a:lstStyle/>
                    <a:p>
                      <a:r>
                        <a:rPr lang="en-GB" dirty="0"/>
                        <a:t>  100 + 40 + 6 </a:t>
                      </a:r>
                    </a:p>
                    <a:p>
                      <a:r>
                        <a:rPr lang="en-GB" u="sng" dirty="0"/>
                        <a:t>+500 + 20 + 7 </a:t>
                      </a:r>
                    </a:p>
                    <a:p>
                      <a:r>
                        <a:rPr lang="en-GB" dirty="0"/>
                        <a:t>  600 + 70 + 3 = 673 </a:t>
                      </a:r>
                    </a:p>
                    <a:p>
                      <a:endParaRPr lang="en-GB" dirty="0"/>
                    </a:p>
                    <a:p>
                      <a:r>
                        <a:rPr lang="en-GB" sz="1400" dirty="0"/>
                        <a:t>As the children progress, they will move from the expanded to the compacted method.</a:t>
                      </a:r>
                      <a:r>
                        <a:rPr lang="en-GB" dirty="0"/>
                        <a:t> </a:t>
                      </a:r>
                    </a:p>
                    <a:p>
                      <a:r>
                        <a:rPr lang="en-GB" dirty="0"/>
                        <a:t>   146 </a:t>
                      </a:r>
                    </a:p>
                    <a:p>
                      <a:r>
                        <a:rPr lang="en-GB" dirty="0"/>
                        <a:t>+ </a:t>
                      </a:r>
                      <a:r>
                        <a:rPr lang="en-GB" u="sng" dirty="0"/>
                        <a:t>527 </a:t>
                      </a:r>
                    </a:p>
                    <a:p>
                      <a:r>
                        <a:rPr lang="en-GB" dirty="0"/>
                        <a:t>   673 </a:t>
                      </a:r>
                    </a:p>
                    <a:p>
                      <a:r>
                        <a:rPr lang="en-GB" dirty="0"/>
                        <a:t>        </a:t>
                      </a:r>
                      <a:r>
                        <a:rPr lang="en-GB" sz="1400" dirty="0"/>
                        <a:t>1</a:t>
                      </a:r>
                      <a:r>
                        <a:rPr lang="en-GB" dirty="0"/>
                        <a:t> </a:t>
                      </a:r>
                    </a:p>
                    <a:p>
                      <a:r>
                        <a:rPr lang="en-GB" sz="1400" dirty="0"/>
                        <a:t>As the children move on, introduce decimals with the same number of decimal places and different. Money can be used here.</a:t>
                      </a:r>
                    </a:p>
                  </a:txBody>
                  <a:tcPr/>
                </a:tc>
                <a:extLst>
                  <a:ext uri="{0D108BD9-81ED-4DB2-BD59-A6C34878D82A}">
                    <a16:rowId xmlns:a16="http://schemas.microsoft.com/office/drawing/2014/main" val="2330469232"/>
                  </a:ext>
                </a:extLst>
              </a:tr>
              <a:tr h="1577165">
                <a:tc vMerge="1">
                  <a:txBody>
                    <a:bodyPr/>
                    <a:lstStyle/>
                    <a:p>
                      <a:endParaRPr lang="en-GB" dirty="0"/>
                    </a:p>
                  </a:txBody>
                  <a:tcPr/>
                </a:tc>
                <a:tc>
                  <a:txBody>
                    <a:bodyPr/>
                    <a:lstStyle/>
                    <a:p>
                      <a:pPr algn="ctr"/>
                      <a:r>
                        <a:rPr lang="en-US" dirty="0"/>
                        <a:t>Column method with regrouping</a:t>
                      </a:r>
                      <a:endParaRPr lang="en-GB" b="0" i="1" dirty="0"/>
                    </a:p>
                  </a:txBody>
                  <a:tcPr vert="vert270">
                    <a:solidFill>
                      <a:schemeClr val="accent2">
                        <a:lumMod val="20000"/>
                        <a:lumOff val="80000"/>
                      </a:schemeClr>
                    </a:solidFill>
                  </a:tcPr>
                </a:tc>
                <a:tc gridSpan="3">
                  <a:txBody>
                    <a:bodyPr/>
                    <a:lstStyle/>
                    <a:p>
                      <a:pPr algn="ctr"/>
                      <a:r>
                        <a:rPr lang="en-GB" sz="1800" dirty="0"/>
                        <a:t>Consolidate understanding using numbers with more than 4 digits and extend by adding numbers with up to 3 decimal places. </a:t>
                      </a:r>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2739586610"/>
                  </a:ext>
                </a:extLst>
              </a:tr>
            </a:tbl>
          </a:graphicData>
        </a:graphic>
      </p:graphicFrame>
      <p:sp>
        <p:nvSpPr>
          <p:cNvPr id="6" name="TextBox 5">
            <a:extLst>
              <a:ext uri="{FF2B5EF4-FFF2-40B4-BE49-F238E27FC236}">
                <a16:creationId xmlns:a16="http://schemas.microsoft.com/office/drawing/2014/main" id="{CA58B6D4-C3F8-4F84-8959-17BC05FE758B}"/>
              </a:ext>
            </a:extLst>
          </p:cNvPr>
          <p:cNvSpPr txBox="1"/>
          <p:nvPr/>
        </p:nvSpPr>
        <p:spPr>
          <a:xfrm>
            <a:off x="4861414" y="3415057"/>
            <a:ext cx="3590128" cy="1384995"/>
          </a:xfrm>
          <a:prstGeom prst="rect">
            <a:avLst/>
          </a:prstGeom>
          <a:noFill/>
        </p:spPr>
        <p:txBody>
          <a:bodyPr wrap="square" rtlCol="0">
            <a:spAutoFit/>
          </a:bodyPr>
          <a:lstStyle/>
          <a:p>
            <a:r>
              <a:rPr lang="en-GB" sz="1400" dirty="0"/>
              <a:t>Children can draw a pictorial representation of the columns and place value counters to further support their learning and understanding. </a:t>
            </a:r>
          </a:p>
          <a:p>
            <a:r>
              <a:rPr lang="en-GB" sz="1400" dirty="0"/>
              <a:t>NB Addition of money needs to have £ and p added separately.</a:t>
            </a:r>
          </a:p>
        </p:txBody>
      </p:sp>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pic>
        <p:nvPicPr>
          <p:cNvPr id="5" name="Picture 4"/>
          <p:cNvPicPr>
            <a:picLocks noChangeAspect="1"/>
          </p:cNvPicPr>
          <p:nvPr/>
        </p:nvPicPr>
        <p:blipFill>
          <a:blip r:embed="rId2"/>
          <a:stretch>
            <a:fillRect/>
          </a:stretch>
        </p:blipFill>
        <p:spPr>
          <a:xfrm>
            <a:off x="2283457" y="1064626"/>
            <a:ext cx="2390775" cy="1219200"/>
          </a:xfrm>
          <a:prstGeom prst="rect">
            <a:avLst/>
          </a:prstGeom>
        </p:spPr>
      </p:pic>
      <p:pic>
        <p:nvPicPr>
          <p:cNvPr id="9" name="Picture 8"/>
          <p:cNvPicPr>
            <a:picLocks noChangeAspect="1"/>
          </p:cNvPicPr>
          <p:nvPr/>
        </p:nvPicPr>
        <p:blipFill>
          <a:blip r:embed="rId3"/>
          <a:stretch>
            <a:fillRect/>
          </a:stretch>
        </p:blipFill>
        <p:spPr>
          <a:xfrm>
            <a:off x="2492557" y="2588734"/>
            <a:ext cx="1972577" cy="1027194"/>
          </a:xfrm>
          <a:prstGeom prst="rect">
            <a:avLst/>
          </a:prstGeom>
        </p:spPr>
      </p:pic>
      <p:pic>
        <p:nvPicPr>
          <p:cNvPr id="11" name="Picture 10"/>
          <p:cNvPicPr>
            <a:picLocks noChangeAspect="1"/>
          </p:cNvPicPr>
          <p:nvPr/>
        </p:nvPicPr>
        <p:blipFill>
          <a:blip r:embed="rId4"/>
          <a:stretch>
            <a:fillRect/>
          </a:stretch>
        </p:blipFill>
        <p:spPr>
          <a:xfrm>
            <a:off x="5699075" y="896332"/>
            <a:ext cx="2036033" cy="2462179"/>
          </a:xfrm>
          <a:prstGeom prst="rect">
            <a:avLst/>
          </a:prstGeom>
        </p:spPr>
      </p:pic>
      <p:sp>
        <p:nvSpPr>
          <p:cNvPr id="2" name="Footer Placeholder 1"/>
          <p:cNvSpPr>
            <a:spLocks noGrp="1"/>
          </p:cNvSpPr>
          <p:nvPr>
            <p:ph type="ftr" sz="quarter" idx="11"/>
          </p:nvPr>
        </p:nvSpPr>
        <p:spPr/>
        <p:txBody>
          <a:bodyPr/>
          <a:lstStyle/>
          <a:p>
            <a:r>
              <a:rPr lang="en-GB"/>
              <a:t>Dennington Primary Calculation Policy</a:t>
            </a:r>
          </a:p>
        </p:txBody>
      </p:sp>
      <p:sp>
        <p:nvSpPr>
          <p:cNvPr id="4" name="Slide Number Placeholder 3"/>
          <p:cNvSpPr>
            <a:spLocks noGrp="1"/>
          </p:cNvSpPr>
          <p:nvPr>
            <p:ph type="sldNum" sz="quarter" idx="12"/>
          </p:nvPr>
        </p:nvSpPr>
        <p:spPr/>
        <p:txBody>
          <a:bodyPr/>
          <a:lstStyle/>
          <a:p>
            <a:fld id="{362DEDE7-20A1-4CC6-AFD3-D24AC809A8E6}" type="slidenum">
              <a:rPr lang="en-GB" smtClean="0"/>
              <a:t>5</a:t>
            </a:fld>
            <a:endParaRPr lang="en-GB"/>
          </a:p>
        </p:txBody>
      </p:sp>
    </p:spTree>
    <p:extLst>
      <p:ext uri="{BB962C8B-B14F-4D97-AF65-F5344CB8AC3E}">
        <p14:creationId xmlns:p14="http://schemas.microsoft.com/office/powerpoint/2010/main" val="16065497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498253024"/>
              </p:ext>
            </p:extLst>
          </p:nvPr>
        </p:nvGraphicFramePr>
        <p:xfrm>
          <a:off x="350079" y="193595"/>
          <a:ext cx="11381173" cy="6048250"/>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3320249">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02880">
                <a:tc gridSpan="2">
                  <a:txBody>
                    <a:bodyPr/>
                    <a:lstStyle/>
                    <a:p>
                      <a:pPr algn="ctr"/>
                      <a:r>
                        <a:rPr lang="en-US" b="1" dirty="0"/>
                        <a:t>Objective</a:t>
                      </a:r>
                      <a:endParaRPr lang="en-GB" b="1" dirty="0"/>
                    </a:p>
                  </a:txBody>
                  <a:tcPr>
                    <a:solidFill>
                      <a:schemeClr val="accent4"/>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4"/>
                    </a:solidFill>
                  </a:tcPr>
                </a:tc>
                <a:tc>
                  <a:txBody>
                    <a:bodyPr/>
                    <a:lstStyle/>
                    <a:p>
                      <a:pPr algn="ctr"/>
                      <a:r>
                        <a:rPr lang="en-US" b="1" dirty="0"/>
                        <a:t>Pictorial</a:t>
                      </a:r>
                      <a:endParaRPr lang="en-GB" b="1" dirty="0"/>
                    </a:p>
                  </a:txBody>
                  <a:tcPr>
                    <a:solidFill>
                      <a:schemeClr val="accent4"/>
                    </a:solidFill>
                  </a:tcPr>
                </a:tc>
                <a:tc>
                  <a:txBody>
                    <a:bodyPr/>
                    <a:lstStyle/>
                    <a:p>
                      <a:pPr algn="ctr"/>
                      <a:r>
                        <a:rPr lang="en-US" b="1" dirty="0"/>
                        <a:t>Abstract</a:t>
                      </a:r>
                      <a:endParaRPr lang="en-GB" b="1" dirty="0"/>
                    </a:p>
                  </a:txBody>
                  <a:tcPr>
                    <a:solidFill>
                      <a:schemeClr val="accent4"/>
                    </a:solidFill>
                  </a:tcPr>
                </a:tc>
                <a:extLst>
                  <a:ext uri="{0D108BD9-81ED-4DB2-BD59-A6C34878D82A}">
                    <a16:rowId xmlns:a16="http://schemas.microsoft.com/office/drawing/2014/main" val="3257761933"/>
                  </a:ext>
                </a:extLst>
              </a:tr>
              <a:tr h="1290075">
                <a:tc rowSpan="3">
                  <a:txBody>
                    <a:bodyPr/>
                    <a:lstStyle/>
                    <a:p>
                      <a:pPr algn="ctr"/>
                      <a:r>
                        <a:rPr lang="en-US" b="1" dirty="0"/>
                        <a:t>Year 1</a:t>
                      </a:r>
                      <a:endParaRPr lang="en-GB" b="1" dirty="0"/>
                    </a:p>
                  </a:txBody>
                  <a:tcPr vert="vert270">
                    <a:solidFill>
                      <a:schemeClr val="accent4">
                        <a:lumMod val="20000"/>
                        <a:lumOff val="80000"/>
                      </a:schemeClr>
                    </a:solidFill>
                  </a:tcPr>
                </a:tc>
                <a:tc>
                  <a:txBody>
                    <a:bodyPr/>
                    <a:lstStyle/>
                    <a:p>
                      <a:pPr algn="ctr"/>
                      <a:r>
                        <a:rPr lang="en-US" dirty="0"/>
                        <a:t>Taking away ones</a:t>
                      </a:r>
                      <a:endParaRPr lang="en-GB" b="0" i="1" dirty="0"/>
                    </a:p>
                  </a:txBody>
                  <a:tcPr vert="vert270">
                    <a:solidFill>
                      <a:schemeClr val="accent4">
                        <a:lumMod val="20000"/>
                        <a:lumOff val="80000"/>
                      </a:schemeClr>
                    </a:solidFill>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r h="1062681">
                <a:tc vMerge="1">
                  <a:txBody>
                    <a:bodyPr/>
                    <a:lstStyle/>
                    <a:p>
                      <a:endParaRPr lang="en-GB" dirty="0"/>
                    </a:p>
                  </a:txBody>
                  <a:tcPr/>
                </a:tc>
                <a:tc>
                  <a:txBody>
                    <a:bodyPr/>
                    <a:lstStyle/>
                    <a:p>
                      <a:pPr algn="ctr"/>
                      <a:r>
                        <a:rPr lang="en-US" dirty="0"/>
                        <a:t>Counting back </a:t>
                      </a:r>
                      <a:endParaRPr lang="en-GB" b="0" i="1" dirty="0"/>
                    </a:p>
                  </a:txBody>
                  <a:tcPr vert="vert270">
                    <a:solidFill>
                      <a:schemeClr val="accent4">
                        <a:lumMod val="20000"/>
                        <a:lumOff val="80000"/>
                      </a:schemeClr>
                    </a:solidFill>
                  </a:tcPr>
                </a:tc>
                <a:tc>
                  <a:txBody>
                    <a:bodyPr/>
                    <a:lstStyle/>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txBody>
                  <a:tcPr/>
                </a:tc>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2739586610"/>
                  </a:ext>
                </a:extLst>
              </a:tr>
              <a:tr h="2700815">
                <a:tc vMerge="1">
                  <a:txBody>
                    <a:bodyPr/>
                    <a:lstStyle/>
                    <a:p>
                      <a:pPr algn="ctr"/>
                      <a:endParaRPr lang="en-GB" b="1" dirty="0"/>
                    </a:p>
                  </a:txBody>
                  <a:tcPr vert="vert270"/>
                </a:tc>
                <a:tc>
                  <a:txBody>
                    <a:bodyPr/>
                    <a:lstStyle/>
                    <a:p>
                      <a:pPr algn="ctr"/>
                      <a:r>
                        <a:rPr lang="en-US" dirty="0"/>
                        <a:t>Find the difference</a:t>
                      </a:r>
                      <a:endParaRPr lang="en-GB" b="0" i="1" dirty="0"/>
                    </a:p>
                  </a:txBody>
                  <a:tcPr vert="vert270">
                    <a:solidFill>
                      <a:schemeClr val="accent4">
                        <a:lumMod val="20000"/>
                        <a:lumOff val="80000"/>
                      </a:schemeClr>
                    </a:solidFill>
                  </a:tcPr>
                </a:tc>
                <a:tc>
                  <a:txBody>
                    <a:bodyPr/>
                    <a:lstStyle/>
                    <a:p>
                      <a:endParaRPr lang="en-GB" sz="1200" dirty="0"/>
                    </a:p>
                  </a:txBody>
                  <a:tcPr/>
                </a:tc>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10003"/>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646781" y="2005181"/>
            <a:ext cx="3192068" cy="1692771"/>
          </a:xfrm>
          <a:prstGeom prst="rect">
            <a:avLst/>
          </a:prstGeom>
          <a:noFill/>
        </p:spPr>
        <p:txBody>
          <a:bodyPr wrap="square" rtlCol="0">
            <a:spAutoFit/>
          </a:bodyPr>
          <a:lstStyle/>
          <a:p>
            <a:r>
              <a:rPr lang="en-GB" sz="1400" dirty="0"/>
              <a:t>Make the larger number in your subtraction. Move the beads along your bead string as you count backwards in ones</a:t>
            </a:r>
          </a:p>
          <a:p>
            <a:endParaRPr lang="en-GB" sz="1200" b="1" dirty="0"/>
          </a:p>
          <a:p>
            <a:endParaRPr lang="en-GB" sz="1200" b="1" dirty="0"/>
          </a:p>
          <a:p>
            <a:endParaRPr lang="en-GB" sz="1200" b="1" dirty="0"/>
          </a:p>
          <a:p>
            <a:endParaRPr lang="en-GB" sz="1200" b="1" dirty="0"/>
          </a:p>
        </p:txBody>
      </p:sp>
      <p:sp>
        <p:nvSpPr>
          <p:cNvPr id="6" name="TextBox 5">
            <a:extLst>
              <a:ext uri="{FF2B5EF4-FFF2-40B4-BE49-F238E27FC236}">
                <a16:creationId xmlns:a16="http://schemas.microsoft.com/office/drawing/2014/main" id="{CA58B6D4-C3F8-4F84-8959-17BC05FE758B}"/>
              </a:ext>
            </a:extLst>
          </p:cNvPr>
          <p:cNvSpPr txBox="1"/>
          <p:nvPr/>
        </p:nvSpPr>
        <p:spPr>
          <a:xfrm>
            <a:off x="1519265" y="3556541"/>
            <a:ext cx="3291986" cy="2646878"/>
          </a:xfrm>
          <a:prstGeom prst="rect">
            <a:avLst/>
          </a:prstGeom>
          <a:noFill/>
        </p:spPr>
        <p:txBody>
          <a:bodyPr wrap="square" rtlCol="0">
            <a:spAutoFit/>
          </a:bodyPr>
          <a:lstStyle/>
          <a:p>
            <a:r>
              <a:rPr lang="en-GB" sz="1400" dirty="0"/>
              <a:t>Compare amounts and objects to find the difference. </a:t>
            </a:r>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r>
              <a:rPr lang="en-GB" sz="1400" dirty="0"/>
              <a:t>Use cubes to build towers or make bars to find the difference. Use basic bar models with items to find the difference.</a:t>
            </a:r>
          </a:p>
        </p:txBody>
      </p:sp>
      <p:sp>
        <p:nvSpPr>
          <p:cNvPr id="7" name="TextBox 6">
            <a:extLst>
              <a:ext uri="{FF2B5EF4-FFF2-40B4-BE49-F238E27FC236}">
                <a16:creationId xmlns:a16="http://schemas.microsoft.com/office/drawing/2014/main" id="{ED86256B-75A9-489A-BB10-06C72A07F3A2}"/>
              </a:ext>
            </a:extLst>
          </p:cNvPr>
          <p:cNvSpPr txBox="1"/>
          <p:nvPr/>
        </p:nvSpPr>
        <p:spPr>
          <a:xfrm>
            <a:off x="8661202" y="2436258"/>
            <a:ext cx="3023736" cy="738664"/>
          </a:xfrm>
          <a:prstGeom prst="rect">
            <a:avLst/>
          </a:prstGeom>
          <a:noFill/>
        </p:spPr>
        <p:txBody>
          <a:bodyPr wrap="square" rtlCol="0">
            <a:spAutoFit/>
          </a:bodyPr>
          <a:lstStyle/>
          <a:p>
            <a:r>
              <a:rPr lang="en-GB" sz="1400" dirty="0"/>
              <a:t>Put 13 in your head, count back 4. What number are you at? Use your fingers to help.</a:t>
            </a:r>
          </a:p>
        </p:txBody>
      </p:sp>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sp>
        <p:nvSpPr>
          <p:cNvPr id="10" name="TextBox 9">
            <a:extLst>
              <a:ext uri="{FF2B5EF4-FFF2-40B4-BE49-F238E27FC236}">
                <a16:creationId xmlns:a16="http://schemas.microsoft.com/office/drawing/2014/main" id="{3243E101-BB1B-4F55-9F40-5D44DC5FA198}"/>
              </a:ext>
            </a:extLst>
          </p:cNvPr>
          <p:cNvSpPr txBox="1"/>
          <p:nvPr/>
        </p:nvSpPr>
        <p:spPr>
          <a:xfrm>
            <a:off x="1531086" y="681446"/>
            <a:ext cx="2931109" cy="738664"/>
          </a:xfrm>
          <a:prstGeom prst="rect">
            <a:avLst/>
          </a:prstGeom>
          <a:noFill/>
        </p:spPr>
        <p:txBody>
          <a:bodyPr wrap="square" rtlCol="0">
            <a:spAutoFit/>
          </a:bodyPr>
          <a:lstStyle/>
          <a:p>
            <a:r>
              <a:rPr lang="en-GB" sz="1400" dirty="0"/>
              <a:t>Use physical objects, counters, cubes etc. to show how objects can be taken away.</a:t>
            </a:r>
          </a:p>
        </p:txBody>
      </p:sp>
      <p:sp>
        <p:nvSpPr>
          <p:cNvPr id="11" name="TextBox 10">
            <a:extLst>
              <a:ext uri="{FF2B5EF4-FFF2-40B4-BE49-F238E27FC236}">
                <a16:creationId xmlns:a16="http://schemas.microsoft.com/office/drawing/2014/main" id="{3243E101-BB1B-4F55-9F40-5D44DC5FA198}"/>
              </a:ext>
            </a:extLst>
          </p:cNvPr>
          <p:cNvSpPr txBox="1"/>
          <p:nvPr/>
        </p:nvSpPr>
        <p:spPr>
          <a:xfrm>
            <a:off x="4838849" y="789168"/>
            <a:ext cx="3753256" cy="523220"/>
          </a:xfrm>
          <a:prstGeom prst="rect">
            <a:avLst/>
          </a:prstGeom>
          <a:noFill/>
        </p:spPr>
        <p:txBody>
          <a:bodyPr wrap="square" rtlCol="0">
            <a:spAutoFit/>
          </a:bodyPr>
          <a:lstStyle/>
          <a:p>
            <a:r>
              <a:rPr lang="en-GB" sz="1400" dirty="0"/>
              <a:t>Cross out drawn objects to show what has been taken away.</a:t>
            </a:r>
          </a:p>
        </p:txBody>
      </p:sp>
      <p:sp>
        <p:nvSpPr>
          <p:cNvPr id="12" name="TextBox 11">
            <a:extLst>
              <a:ext uri="{FF2B5EF4-FFF2-40B4-BE49-F238E27FC236}">
                <a16:creationId xmlns:a16="http://schemas.microsoft.com/office/drawing/2014/main" id="{3243E101-BB1B-4F55-9F40-5D44DC5FA198}"/>
              </a:ext>
            </a:extLst>
          </p:cNvPr>
          <p:cNvSpPr txBox="1"/>
          <p:nvPr/>
        </p:nvSpPr>
        <p:spPr>
          <a:xfrm>
            <a:off x="4915509" y="2033118"/>
            <a:ext cx="3599935" cy="3970318"/>
          </a:xfrm>
          <a:prstGeom prst="rect">
            <a:avLst/>
          </a:prstGeom>
          <a:noFill/>
        </p:spPr>
        <p:txBody>
          <a:bodyPr wrap="square" rtlCol="0">
            <a:spAutoFit/>
          </a:bodyPr>
          <a:lstStyle/>
          <a:p>
            <a:r>
              <a:rPr lang="en-GB" sz="1400" dirty="0"/>
              <a:t>Count back on a number line or number track.</a:t>
            </a:r>
          </a:p>
          <a:p>
            <a:endParaRPr lang="en-GB" sz="1200" dirty="0"/>
          </a:p>
          <a:p>
            <a:endParaRPr lang="en-GB" sz="1200" dirty="0"/>
          </a:p>
          <a:p>
            <a:endParaRPr lang="en-GB" sz="1200" dirty="0"/>
          </a:p>
          <a:p>
            <a:endParaRPr lang="en-GB" sz="1200" dirty="0"/>
          </a:p>
          <a:p>
            <a:r>
              <a:rPr lang="en-GB" sz="1400" dirty="0"/>
              <a:t>Start at the bigger number and count back the smaller number, showing the jumps on the number line. </a:t>
            </a:r>
          </a:p>
          <a:p>
            <a:endParaRPr lang="en-GB" sz="1200" dirty="0"/>
          </a:p>
          <a:p>
            <a:endParaRPr lang="en-GB" sz="1200" dirty="0"/>
          </a:p>
          <a:p>
            <a:endParaRPr lang="en-GB" sz="1200" dirty="0"/>
          </a:p>
          <a:p>
            <a:r>
              <a:rPr lang="en-GB" sz="1200" dirty="0"/>
              <a:t>Count on to find the difference. </a:t>
            </a:r>
          </a:p>
          <a:p>
            <a:endParaRPr lang="en-GB" sz="1200" dirty="0"/>
          </a:p>
          <a:p>
            <a:endParaRPr lang="en-GB" sz="1200" dirty="0"/>
          </a:p>
          <a:p>
            <a:endParaRPr lang="en-GB" sz="1200" dirty="0"/>
          </a:p>
          <a:p>
            <a:endParaRPr lang="en-GB" sz="1200" dirty="0"/>
          </a:p>
          <a:p>
            <a:endParaRPr lang="en-US" sz="1200" dirty="0"/>
          </a:p>
          <a:p>
            <a:endParaRPr lang="en-GB" sz="1200" dirty="0"/>
          </a:p>
          <a:p>
            <a:r>
              <a:rPr lang="en-GB" sz="1400" dirty="0"/>
              <a:t>Draw bars to find the difference between 2 numbers.</a:t>
            </a:r>
          </a:p>
        </p:txBody>
      </p:sp>
      <p:sp>
        <p:nvSpPr>
          <p:cNvPr id="13" name="TextBox 12">
            <a:extLst>
              <a:ext uri="{FF2B5EF4-FFF2-40B4-BE49-F238E27FC236}">
                <a16:creationId xmlns:a16="http://schemas.microsoft.com/office/drawing/2014/main" id="{3243E101-BB1B-4F55-9F40-5D44DC5FA198}"/>
              </a:ext>
            </a:extLst>
          </p:cNvPr>
          <p:cNvSpPr txBox="1"/>
          <p:nvPr/>
        </p:nvSpPr>
        <p:spPr>
          <a:xfrm>
            <a:off x="8707516" y="1142827"/>
            <a:ext cx="2931109" cy="307777"/>
          </a:xfrm>
          <a:prstGeom prst="rect">
            <a:avLst/>
          </a:prstGeom>
          <a:noFill/>
        </p:spPr>
        <p:txBody>
          <a:bodyPr wrap="square" rtlCol="0">
            <a:spAutoFit/>
          </a:bodyPr>
          <a:lstStyle/>
          <a:p>
            <a:r>
              <a:rPr lang="en-US" sz="1400" b="1" dirty="0"/>
              <a:t>4 – 2 = 2 </a:t>
            </a:r>
            <a:endParaRPr lang="en-GB" sz="1400" b="1" dirty="0"/>
          </a:p>
        </p:txBody>
      </p:sp>
      <p:sp>
        <p:nvSpPr>
          <p:cNvPr id="14" name="TextBox 13">
            <a:extLst>
              <a:ext uri="{FF2B5EF4-FFF2-40B4-BE49-F238E27FC236}">
                <a16:creationId xmlns:a16="http://schemas.microsoft.com/office/drawing/2014/main" id="{3243E101-BB1B-4F55-9F40-5D44DC5FA198}"/>
              </a:ext>
            </a:extLst>
          </p:cNvPr>
          <p:cNvSpPr txBox="1"/>
          <p:nvPr/>
        </p:nvSpPr>
        <p:spPr>
          <a:xfrm>
            <a:off x="8619702" y="3884679"/>
            <a:ext cx="2931109" cy="738664"/>
          </a:xfrm>
          <a:prstGeom prst="rect">
            <a:avLst/>
          </a:prstGeom>
          <a:noFill/>
        </p:spPr>
        <p:txBody>
          <a:bodyPr wrap="square" rtlCol="0">
            <a:spAutoFit/>
          </a:bodyPr>
          <a:lstStyle/>
          <a:p>
            <a:r>
              <a:rPr lang="en-GB" sz="1400" dirty="0"/>
              <a:t>Hannah has 8 goldfish. Helen has 3 goldfish. Find the difference between the number of goldfish the girls have</a:t>
            </a:r>
          </a:p>
        </p:txBody>
      </p:sp>
      <p:pic>
        <p:nvPicPr>
          <p:cNvPr id="15" name="Picture 14"/>
          <p:cNvPicPr>
            <a:picLocks noChangeAspect="1"/>
          </p:cNvPicPr>
          <p:nvPr/>
        </p:nvPicPr>
        <p:blipFill rotWithShape="1">
          <a:blip r:embed="rId2"/>
          <a:srcRect t="7401" b="1"/>
          <a:stretch/>
        </p:blipFill>
        <p:spPr>
          <a:xfrm>
            <a:off x="2048661" y="1234967"/>
            <a:ext cx="2543175" cy="732064"/>
          </a:xfrm>
          <a:prstGeom prst="rect">
            <a:avLst/>
          </a:prstGeom>
        </p:spPr>
      </p:pic>
      <p:pic>
        <p:nvPicPr>
          <p:cNvPr id="16" name="Picture 15"/>
          <p:cNvPicPr>
            <a:picLocks noChangeAspect="1"/>
          </p:cNvPicPr>
          <p:nvPr/>
        </p:nvPicPr>
        <p:blipFill>
          <a:blip r:embed="rId3"/>
          <a:stretch>
            <a:fillRect/>
          </a:stretch>
        </p:blipFill>
        <p:spPr>
          <a:xfrm>
            <a:off x="2366109" y="2730422"/>
            <a:ext cx="1354240" cy="726817"/>
          </a:xfrm>
          <a:prstGeom prst="rect">
            <a:avLst/>
          </a:prstGeom>
        </p:spPr>
      </p:pic>
      <p:pic>
        <p:nvPicPr>
          <p:cNvPr id="17" name="Picture 16"/>
          <p:cNvPicPr>
            <a:picLocks noChangeAspect="1"/>
          </p:cNvPicPr>
          <p:nvPr/>
        </p:nvPicPr>
        <p:blipFill>
          <a:blip r:embed="rId4"/>
          <a:stretch>
            <a:fillRect/>
          </a:stretch>
        </p:blipFill>
        <p:spPr>
          <a:xfrm>
            <a:off x="1852345" y="4081555"/>
            <a:ext cx="2609850" cy="1257300"/>
          </a:xfrm>
          <a:prstGeom prst="rect">
            <a:avLst/>
          </a:prstGeom>
        </p:spPr>
      </p:pic>
      <p:pic>
        <p:nvPicPr>
          <p:cNvPr id="18" name="Picture 17"/>
          <p:cNvPicPr>
            <a:picLocks noChangeAspect="1"/>
          </p:cNvPicPr>
          <p:nvPr/>
        </p:nvPicPr>
        <p:blipFill>
          <a:blip r:embed="rId5"/>
          <a:stretch>
            <a:fillRect/>
          </a:stretch>
        </p:blipFill>
        <p:spPr>
          <a:xfrm>
            <a:off x="5829652" y="1118513"/>
            <a:ext cx="1771650" cy="800100"/>
          </a:xfrm>
          <a:prstGeom prst="rect">
            <a:avLst/>
          </a:prstGeom>
        </p:spPr>
      </p:pic>
      <p:pic>
        <p:nvPicPr>
          <p:cNvPr id="19" name="Picture 18"/>
          <p:cNvPicPr>
            <a:picLocks noChangeAspect="1"/>
          </p:cNvPicPr>
          <p:nvPr/>
        </p:nvPicPr>
        <p:blipFill>
          <a:blip r:embed="rId6"/>
          <a:stretch>
            <a:fillRect/>
          </a:stretch>
        </p:blipFill>
        <p:spPr>
          <a:xfrm>
            <a:off x="5383025" y="2339305"/>
            <a:ext cx="2571750" cy="600075"/>
          </a:xfrm>
          <a:prstGeom prst="rect">
            <a:avLst/>
          </a:prstGeom>
        </p:spPr>
      </p:pic>
      <p:pic>
        <p:nvPicPr>
          <p:cNvPr id="20" name="Picture 19"/>
          <p:cNvPicPr>
            <a:picLocks noChangeAspect="1"/>
          </p:cNvPicPr>
          <p:nvPr/>
        </p:nvPicPr>
        <p:blipFill>
          <a:blip r:embed="rId7"/>
          <a:stretch>
            <a:fillRect/>
          </a:stretch>
        </p:blipFill>
        <p:spPr>
          <a:xfrm>
            <a:off x="6218125" y="3460147"/>
            <a:ext cx="2066925" cy="638175"/>
          </a:xfrm>
          <a:prstGeom prst="rect">
            <a:avLst/>
          </a:prstGeom>
        </p:spPr>
      </p:pic>
      <p:pic>
        <p:nvPicPr>
          <p:cNvPr id="21" name="Picture 20"/>
          <p:cNvPicPr>
            <a:picLocks noChangeAspect="1"/>
          </p:cNvPicPr>
          <p:nvPr/>
        </p:nvPicPr>
        <p:blipFill>
          <a:blip r:embed="rId8"/>
          <a:stretch>
            <a:fillRect/>
          </a:stretch>
        </p:blipFill>
        <p:spPr>
          <a:xfrm>
            <a:off x="5829651" y="4412590"/>
            <a:ext cx="2125123" cy="1112761"/>
          </a:xfrm>
          <a:prstGeom prst="rect">
            <a:avLst/>
          </a:prstGeom>
        </p:spPr>
      </p:pic>
      <p:sp>
        <p:nvSpPr>
          <p:cNvPr id="2" name="Footer Placeholder 1"/>
          <p:cNvSpPr>
            <a:spLocks noGrp="1"/>
          </p:cNvSpPr>
          <p:nvPr>
            <p:ph type="ftr" sz="quarter" idx="11"/>
          </p:nvPr>
        </p:nvSpPr>
        <p:spPr/>
        <p:txBody>
          <a:bodyPr/>
          <a:lstStyle/>
          <a:p>
            <a:r>
              <a:rPr lang="en-GB"/>
              <a:t>Dennington Primary Calculation Policy</a:t>
            </a:r>
          </a:p>
        </p:txBody>
      </p:sp>
      <p:sp>
        <p:nvSpPr>
          <p:cNvPr id="5" name="Slide Number Placeholder 4"/>
          <p:cNvSpPr>
            <a:spLocks noGrp="1"/>
          </p:cNvSpPr>
          <p:nvPr>
            <p:ph type="sldNum" sz="quarter" idx="12"/>
          </p:nvPr>
        </p:nvSpPr>
        <p:spPr/>
        <p:txBody>
          <a:bodyPr/>
          <a:lstStyle/>
          <a:p>
            <a:fld id="{362DEDE7-20A1-4CC6-AFD3-D24AC809A8E6}" type="slidenum">
              <a:rPr lang="en-GB" smtClean="0"/>
              <a:t>6</a:t>
            </a:fld>
            <a:endParaRPr lang="en-GB"/>
          </a:p>
        </p:txBody>
      </p:sp>
    </p:spTree>
    <p:extLst>
      <p:ext uri="{BB962C8B-B14F-4D97-AF65-F5344CB8AC3E}">
        <p14:creationId xmlns:p14="http://schemas.microsoft.com/office/powerpoint/2010/main" val="1391748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726763157"/>
              </p:ext>
            </p:extLst>
          </p:nvPr>
        </p:nvGraphicFramePr>
        <p:xfrm>
          <a:off x="372862" y="604256"/>
          <a:ext cx="11381173" cy="5787667"/>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3320249">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02880">
                <a:tc gridSpan="2">
                  <a:txBody>
                    <a:bodyPr/>
                    <a:lstStyle/>
                    <a:p>
                      <a:pPr algn="ctr"/>
                      <a:r>
                        <a:rPr lang="en-US" b="1" dirty="0"/>
                        <a:t>Objective</a:t>
                      </a:r>
                      <a:endParaRPr lang="en-GB" b="1" dirty="0"/>
                    </a:p>
                  </a:txBody>
                  <a:tcPr>
                    <a:solidFill>
                      <a:schemeClr val="accent4"/>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4"/>
                    </a:solidFill>
                  </a:tcPr>
                </a:tc>
                <a:tc>
                  <a:txBody>
                    <a:bodyPr/>
                    <a:lstStyle/>
                    <a:p>
                      <a:pPr algn="ctr"/>
                      <a:r>
                        <a:rPr lang="en-US" b="1" dirty="0"/>
                        <a:t>Pictorial</a:t>
                      </a:r>
                      <a:endParaRPr lang="en-GB" b="1" dirty="0"/>
                    </a:p>
                  </a:txBody>
                  <a:tcPr>
                    <a:solidFill>
                      <a:schemeClr val="accent4"/>
                    </a:solidFill>
                  </a:tcPr>
                </a:tc>
                <a:tc>
                  <a:txBody>
                    <a:bodyPr/>
                    <a:lstStyle/>
                    <a:p>
                      <a:pPr algn="ctr"/>
                      <a:r>
                        <a:rPr lang="en-US" b="1" dirty="0"/>
                        <a:t>Abstract</a:t>
                      </a:r>
                      <a:endParaRPr lang="en-GB" b="1" dirty="0"/>
                    </a:p>
                  </a:txBody>
                  <a:tcPr>
                    <a:solidFill>
                      <a:schemeClr val="accent4"/>
                    </a:solidFill>
                  </a:tcPr>
                </a:tc>
                <a:extLst>
                  <a:ext uri="{0D108BD9-81ED-4DB2-BD59-A6C34878D82A}">
                    <a16:rowId xmlns:a16="http://schemas.microsoft.com/office/drawing/2014/main" val="3257761933"/>
                  </a:ext>
                </a:extLst>
              </a:tr>
              <a:tr h="5284787">
                <a:tc>
                  <a:txBody>
                    <a:bodyPr/>
                    <a:lstStyle/>
                    <a:p>
                      <a:pPr algn="ctr"/>
                      <a:r>
                        <a:rPr lang="en-US" b="1" dirty="0"/>
                        <a:t>Year 2</a:t>
                      </a:r>
                      <a:endParaRPr lang="en-GB" b="1" dirty="0"/>
                    </a:p>
                  </a:txBody>
                  <a:tcPr vert="vert270">
                    <a:solidFill>
                      <a:schemeClr val="accent4">
                        <a:lumMod val="20000"/>
                        <a:lumOff val="80000"/>
                      </a:schemeClr>
                    </a:solidFill>
                  </a:tcPr>
                </a:tc>
                <a:tc>
                  <a:txBody>
                    <a:bodyPr/>
                    <a:lstStyle/>
                    <a:p>
                      <a:pPr algn="ctr"/>
                      <a:r>
                        <a:rPr lang="en-US" dirty="0"/>
                        <a:t>Column method without regrouping </a:t>
                      </a:r>
                      <a:endParaRPr lang="en-GB" b="0" i="1" dirty="0"/>
                    </a:p>
                  </a:txBody>
                  <a:tcPr vert="vert270">
                    <a:solidFill>
                      <a:schemeClr val="accent4">
                        <a:lumMod val="20000"/>
                        <a:lumOff val="80000"/>
                      </a:schemeClr>
                    </a:solidFill>
                  </a:tcPr>
                </a:tc>
                <a:tc>
                  <a:txBody>
                    <a:bodyPr/>
                    <a:lstStyle/>
                    <a:p>
                      <a:r>
                        <a:rPr lang="en-GB" dirty="0"/>
                        <a:t>Use Base 10 to make the bigger number then take the smaller number away. </a:t>
                      </a:r>
                    </a:p>
                    <a:p>
                      <a:endParaRPr lang="en-GB" dirty="0"/>
                    </a:p>
                    <a:p>
                      <a:endParaRPr lang="en-GB" dirty="0"/>
                    </a:p>
                    <a:p>
                      <a:endParaRPr lang="en-GB" dirty="0"/>
                    </a:p>
                    <a:p>
                      <a:endParaRPr lang="en-GB" dirty="0"/>
                    </a:p>
                    <a:p>
                      <a:endParaRPr lang="en-GB" dirty="0"/>
                    </a:p>
                    <a:p>
                      <a:endParaRPr lang="en-GB" dirty="0"/>
                    </a:p>
                    <a:p>
                      <a:endParaRPr lang="en-GB" dirty="0"/>
                    </a:p>
                    <a:p>
                      <a:r>
                        <a:rPr lang="en-GB" dirty="0"/>
                        <a:t>Show how you partition numbers to subtract. Again make the larger number first.</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bl>
          </a:graphicData>
        </a:graphic>
      </p:graphicFrame>
      <p:sp>
        <p:nvSpPr>
          <p:cNvPr id="7" name="TextBox 6">
            <a:extLst>
              <a:ext uri="{FF2B5EF4-FFF2-40B4-BE49-F238E27FC236}">
                <a16:creationId xmlns:a16="http://schemas.microsoft.com/office/drawing/2014/main" id="{ED86256B-75A9-489A-BB10-06C72A07F3A2}"/>
              </a:ext>
            </a:extLst>
          </p:cNvPr>
          <p:cNvSpPr txBox="1"/>
          <p:nvPr/>
        </p:nvSpPr>
        <p:spPr>
          <a:xfrm>
            <a:off x="8740346" y="1166434"/>
            <a:ext cx="2947706" cy="646331"/>
          </a:xfrm>
          <a:prstGeom prst="rect">
            <a:avLst/>
          </a:prstGeom>
          <a:noFill/>
        </p:spPr>
        <p:txBody>
          <a:bodyPr wrap="square" rtlCol="0">
            <a:spAutoFit/>
          </a:bodyPr>
          <a:lstStyle/>
          <a:p>
            <a:r>
              <a:rPr lang="en-GB" dirty="0"/>
              <a:t>This will lead to a clear written column subtraction.</a:t>
            </a:r>
          </a:p>
        </p:txBody>
      </p:sp>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sp>
        <p:nvSpPr>
          <p:cNvPr id="10" name="TextBox 9">
            <a:extLst>
              <a:ext uri="{FF2B5EF4-FFF2-40B4-BE49-F238E27FC236}">
                <a16:creationId xmlns:a16="http://schemas.microsoft.com/office/drawing/2014/main" id="{3243E101-BB1B-4F55-9F40-5D44DC5FA198}"/>
              </a:ext>
            </a:extLst>
          </p:cNvPr>
          <p:cNvSpPr txBox="1"/>
          <p:nvPr/>
        </p:nvSpPr>
        <p:spPr>
          <a:xfrm>
            <a:off x="4934464" y="1166434"/>
            <a:ext cx="3599935" cy="923330"/>
          </a:xfrm>
          <a:prstGeom prst="rect">
            <a:avLst/>
          </a:prstGeom>
          <a:noFill/>
        </p:spPr>
        <p:txBody>
          <a:bodyPr wrap="square" rtlCol="0">
            <a:spAutoFit/>
          </a:bodyPr>
          <a:lstStyle/>
          <a:p>
            <a:r>
              <a:rPr lang="en-GB" dirty="0"/>
              <a:t>Draw the Base 10 or place value counters alongside the written calculation to help to show working. </a:t>
            </a:r>
          </a:p>
        </p:txBody>
      </p:sp>
      <p:pic>
        <p:nvPicPr>
          <p:cNvPr id="5" name="Picture 4"/>
          <p:cNvPicPr>
            <a:picLocks noChangeAspect="1"/>
          </p:cNvPicPr>
          <p:nvPr/>
        </p:nvPicPr>
        <p:blipFill>
          <a:blip r:embed="rId2"/>
          <a:stretch>
            <a:fillRect/>
          </a:stretch>
        </p:blipFill>
        <p:spPr>
          <a:xfrm>
            <a:off x="2246999" y="2089764"/>
            <a:ext cx="1552575" cy="1790700"/>
          </a:xfrm>
          <a:prstGeom prst="rect">
            <a:avLst/>
          </a:prstGeom>
        </p:spPr>
      </p:pic>
      <p:pic>
        <p:nvPicPr>
          <p:cNvPr id="9" name="Picture 8"/>
          <p:cNvPicPr>
            <a:picLocks noChangeAspect="1"/>
          </p:cNvPicPr>
          <p:nvPr/>
        </p:nvPicPr>
        <p:blipFill>
          <a:blip r:embed="rId3"/>
          <a:stretch>
            <a:fillRect/>
          </a:stretch>
        </p:blipFill>
        <p:spPr>
          <a:xfrm>
            <a:off x="2265405" y="4853810"/>
            <a:ext cx="1623036" cy="1233952"/>
          </a:xfrm>
          <a:prstGeom prst="rect">
            <a:avLst/>
          </a:prstGeom>
        </p:spPr>
      </p:pic>
      <p:pic>
        <p:nvPicPr>
          <p:cNvPr id="11" name="Picture 10"/>
          <p:cNvPicPr>
            <a:picLocks noChangeAspect="1"/>
          </p:cNvPicPr>
          <p:nvPr/>
        </p:nvPicPr>
        <p:blipFill>
          <a:blip r:embed="rId4"/>
          <a:stretch>
            <a:fillRect/>
          </a:stretch>
        </p:blipFill>
        <p:spPr>
          <a:xfrm>
            <a:off x="5301821" y="2554918"/>
            <a:ext cx="2609850" cy="1123950"/>
          </a:xfrm>
          <a:prstGeom prst="rect">
            <a:avLst/>
          </a:prstGeom>
        </p:spPr>
      </p:pic>
      <p:pic>
        <p:nvPicPr>
          <p:cNvPr id="12" name="Picture 11"/>
          <p:cNvPicPr>
            <a:picLocks noChangeAspect="1"/>
          </p:cNvPicPr>
          <p:nvPr/>
        </p:nvPicPr>
        <p:blipFill>
          <a:blip r:embed="rId5"/>
          <a:stretch>
            <a:fillRect/>
          </a:stretch>
        </p:blipFill>
        <p:spPr>
          <a:xfrm>
            <a:off x="5430462" y="3985089"/>
            <a:ext cx="2390775" cy="942975"/>
          </a:xfrm>
          <a:prstGeom prst="rect">
            <a:avLst/>
          </a:prstGeom>
        </p:spPr>
      </p:pic>
      <p:pic>
        <p:nvPicPr>
          <p:cNvPr id="13" name="Picture 12"/>
          <p:cNvPicPr>
            <a:picLocks noChangeAspect="1"/>
          </p:cNvPicPr>
          <p:nvPr/>
        </p:nvPicPr>
        <p:blipFill>
          <a:blip r:embed="rId6"/>
          <a:stretch>
            <a:fillRect/>
          </a:stretch>
        </p:blipFill>
        <p:spPr>
          <a:xfrm>
            <a:off x="9034481" y="1973933"/>
            <a:ext cx="2516454" cy="1611145"/>
          </a:xfrm>
          <a:prstGeom prst="rect">
            <a:avLst/>
          </a:prstGeom>
        </p:spPr>
      </p:pic>
      <p:sp>
        <p:nvSpPr>
          <p:cNvPr id="14" name="Down Arrow 13"/>
          <p:cNvSpPr/>
          <p:nvPr/>
        </p:nvSpPr>
        <p:spPr>
          <a:xfrm>
            <a:off x="9962945" y="3746246"/>
            <a:ext cx="502508" cy="543697"/>
          </a:xfrm>
          <a:prstGeom prst="down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7"/>
          <a:stretch>
            <a:fillRect/>
          </a:stretch>
        </p:blipFill>
        <p:spPr>
          <a:xfrm>
            <a:off x="9749783" y="4664231"/>
            <a:ext cx="1085850" cy="914400"/>
          </a:xfrm>
          <a:prstGeom prst="rect">
            <a:avLst/>
          </a:prstGeom>
        </p:spPr>
      </p:pic>
      <p:sp>
        <p:nvSpPr>
          <p:cNvPr id="2" name="Footer Placeholder 1"/>
          <p:cNvSpPr>
            <a:spLocks noGrp="1"/>
          </p:cNvSpPr>
          <p:nvPr>
            <p:ph type="ftr" sz="quarter" idx="11"/>
          </p:nvPr>
        </p:nvSpPr>
        <p:spPr/>
        <p:txBody>
          <a:bodyPr/>
          <a:lstStyle/>
          <a:p>
            <a:r>
              <a:rPr lang="en-GB" dirty="0" err="1"/>
              <a:t>Dennington</a:t>
            </a:r>
            <a:r>
              <a:rPr lang="en-GB" dirty="0"/>
              <a:t> Primary Calculation Policy</a:t>
            </a:r>
          </a:p>
        </p:txBody>
      </p:sp>
      <p:sp>
        <p:nvSpPr>
          <p:cNvPr id="4" name="Slide Number Placeholder 3"/>
          <p:cNvSpPr>
            <a:spLocks noGrp="1"/>
          </p:cNvSpPr>
          <p:nvPr>
            <p:ph type="sldNum" sz="quarter" idx="12"/>
          </p:nvPr>
        </p:nvSpPr>
        <p:spPr/>
        <p:txBody>
          <a:bodyPr/>
          <a:lstStyle/>
          <a:p>
            <a:fld id="{362DEDE7-20A1-4CC6-AFD3-D24AC809A8E6}" type="slidenum">
              <a:rPr lang="en-GB" smtClean="0"/>
              <a:t>7</a:t>
            </a:fld>
            <a:endParaRPr lang="en-GB"/>
          </a:p>
        </p:txBody>
      </p:sp>
    </p:spTree>
    <p:extLst>
      <p:ext uri="{BB962C8B-B14F-4D97-AF65-F5344CB8AC3E}">
        <p14:creationId xmlns:p14="http://schemas.microsoft.com/office/powerpoint/2010/main" val="17174838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444034660"/>
              </p:ext>
            </p:extLst>
          </p:nvPr>
        </p:nvGraphicFramePr>
        <p:xfrm>
          <a:off x="306879" y="88540"/>
          <a:ext cx="11381173" cy="6084868"/>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3320249">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28703">
                <a:tc gridSpan="2">
                  <a:txBody>
                    <a:bodyPr/>
                    <a:lstStyle/>
                    <a:p>
                      <a:pPr algn="ctr"/>
                      <a:r>
                        <a:rPr lang="en-US" b="1" dirty="0"/>
                        <a:t>Objective</a:t>
                      </a:r>
                      <a:endParaRPr lang="en-GB" b="1" dirty="0"/>
                    </a:p>
                  </a:txBody>
                  <a:tcPr>
                    <a:solidFill>
                      <a:schemeClr val="accent4"/>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4"/>
                    </a:solidFill>
                  </a:tcPr>
                </a:tc>
                <a:tc>
                  <a:txBody>
                    <a:bodyPr/>
                    <a:lstStyle/>
                    <a:p>
                      <a:pPr algn="ctr"/>
                      <a:r>
                        <a:rPr lang="en-US" b="1" dirty="0"/>
                        <a:t>Pictorial</a:t>
                      </a:r>
                      <a:endParaRPr lang="en-GB" b="1" dirty="0"/>
                    </a:p>
                  </a:txBody>
                  <a:tcPr>
                    <a:solidFill>
                      <a:schemeClr val="accent4"/>
                    </a:solidFill>
                  </a:tcPr>
                </a:tc>
                <a:tc>
                  <a:txBody>
                    <a:bodyPr/>
                    <a:lstStyle/>
                    <a:p>
                      <a:pPr algn="ctr"/>
                      <a:r>
                        <a:rPr lang="en-US" b="1" dirty="0"/>
                        <a:t>Abstract</a:t>
                      </a:r>
                      <a:endParaRPr lang="en-GB" b="1" dirty="0"/>
                    </a:p>
                  </a:txBody>
                  <a:tcPr>
                    <a:solidFill>
                      <a:schemeClr val="accent4"/>
                    </a:solidFill>
                  </a:tcPr>
                </a:tc>
                <a:extLst>
                  <a:ext uri="{0D108BD9-81ED-4DB2-BD59-A6C34878D82A}">
                    <a16:rowId xmlns:a16="http://schemas.microsoft.com/office/drawing/2014/main" val="3257761933"/>
                  </a:ext>
                </a:extLst>
              </a:tr>
              <a:tr h="5556165">
                <a:tc>
                  <a:txBody>
                    <a:bodyPr/>
                    <a:lstStyle/>
                    <a:p>
                      <a:pPr algn="ctr"/>
                      <a:r>
                        <a:rPr lang="en-US" b="1" dirty="0"/>
                        <a:t>Year 3+</a:t>
                      </a:r>
                      <a:endParaRPr lang="en-GB" b="1" dirty="0"/>
                    </a:p>
                  </a:txBody>
                  <a:tcPr vert="vert270">
                    <a:solidFill>
                      <a:schemeClr val="accent4">
                        <a:lumMod val="20000"/>
                        <a:lumOff val="80000"/>
                      </a:schemeClr>
                    </a:solidFill>
                  </a:tcPr>
                </a:tc>
                <a:tc>
                  <a:txBody>
                    <a:bodyPr/>
                    <a:lstStyle/>
                    <a:p>
                      <a:pPr algn="ctr"/>
                      <a:r>
                        <a:rPr lang="en-US" dirty="0"/>
                        <a:t>Column method with</a:t>
                      </a:r>
                      <a:r>
                        <a:rPr lang="en-US" baseline="0" dirty="0"/>
                        <a:t> </a:t>
                      </a:r>
                      <a:r>
                        <a:rPr lang="en-US" dirty="0"/>
                        <a:t>regrouping </a:t>
                      </a:r>
                      <a:endParaRPr lang="en-GB" b="0" i="1" dirty="0"/>
                    </a:p>
                  </a:txBody>
                  <a:tcPr vert="vert270">
                    <a:solidFill>
                      <a:schemeClr val="accent4">
                        <a:lumMod val="20000"/>
                        <a:lumOff val="80000"/>
                      </a:schemeClr>
                    </a:solidFill>
                  </a:tcPr>
                </a:tc>
                <a:tc>
                  <a:txBody>
                    <a:bodyPr/>
                    <a:lstStyle/>
                    <a:p>
                      <a:r>
                        <a:rPr lang="en-GB" sz="1400" dirty="0"/>
                        <a:t>Use Base 10 to start with before moving on to place value counters. Start with one exchange before moving onto subtractions with 2 exchanges. </a:t>
                      </a:r>
                    </a:p>
                    <a:p>
                      <a:r>
                        <a:rPr lang="en-GB" sz="1400" dirty="0"/>
                        <a:t>Make the larger number with the place value counters.</a:t>
                      </a:r>
                    </a:p>
                    <a:p>
                      <a:endParaRPr lang="en-GB" sz="1400" dirty="0"/>
                    </a:p>
                    <a:p>
                      <a:endParaRPr lang="en-GB" sz="1400" dirty="0"/>
                    </a:p>
                    <a:p>
                      <a:endParaRPr lang="en-GB" sz="1400" dirty="0"/>
                    </a:p>
                    <a:p>
                      <a:endParaRPr lang="en-GB" sz="1400" dirty="0"/>
                    </a:p>
                    <a:p>
                      <a:endParaRPr lang="en-GB" sz="1400" dirty="0"/>
                    </a:p>
                    <a:p>
                      <a:r>
                        <a:rPr lang="en-GB" sz="1400" dirty="0"/>
                        <a:t> Start with the ones, can I take away 8 from 4 easily? I need to exchange 1 of my tens for 10 ones. </a:t>
                      </a:r>
                    </a:p>
                    <a:p>
                      <a:endParaRPr lang="en-GB" sz="1400" dirty="0"/>
                    </a:p>
                    <a:p>
                      <a:endParaRPr lang="en-GB" sz="1400" dirty="0"/>
                    </a:p>
                    <a:p>
                      <a:endParaRPr lang="en-GB" sz="1400" dirty="0"/>
                    </a:p>
                    <a:p>
                      <a:endParaRPr lang="en-GB" sz="1400" dirty="0"/>
                    </a:p>
                    <a:p>
                      <a:endParaRPr lang="en-GB" sz="1400" dirty="0"/>
                    </a:p>
                    <a:p>
                      <a:r>
                        <a:rPr lang="en-GB" sz="1400" dirty="0"/>
                        <a:t>Now I can subtract my ones. </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bl>
          </a:graphicData>
        </a:graphic>
      </p:graphicFrame>
      <p:sp>
        <p:nvSpPr>
          <p:cNvPr id="7" name="TextBox 6">
            <a:extLst>
              <a:ext uri="{FF2B5EF4-FFF2-40B4-BE49-F238E27FC236}">
                <a16:creationId xmlns:a16="http://schemas.microsoft.com/office/drawing/2014/main" id="{ED86256B-75A9-489A-BB10-06C72A07F3A2}"/>
              </a:ext>
            </a:extLst>
          </p:cNvPr>
          <p:cNvSpPr txBox="1"/>
          <p:nvPr/>
        </p:nvSpPr>
        <p:spPr>
          <a:xfrm>
            <a:off x="8613921" y="782388"/>
            <a:ext cx="2947706" cy="4401205"/>
          </a:xfrm>
          <a:prstGeom prst="rect">
            <a:avLst/>
          </a:prstGeom>
          <a:noFill/>
        </p:spPr>
        <p:txBody>
          <a:bodyPr wrap="square" rtlCol="0">
            <a:spAutoFit/>
          </a:bodyPr>
          <a:lstStyle/>
          <a:p>
            <a:endParaRPr lang="en-GB" sz="1400" dirty="0"/>
          </a:p>
          <a:p>
            <a:endParaRPr lang="en-GB" sz="1400" dirty="0"/>
          </a:p>
          <a:p>
            <a:endParaRPr lang="en-GB" sz="1400" dirty="0"/>
          </a:p>
          <a:p>
            <a:endParaRPr lang="en-GB" sz="1400" dirty="0"/>
          </a:p>
          <a:p>
            <a:endParaRPr lang="en-GB" sz="1400" dirty="0"/>
          </a:p>
          <a:p>
            <a:endParaRPr lang="en-GB" sz="1400" dirty="0"/>
          </a:p>
          <a:p>
            <a:r>
              <a:rPr lang="en-GB" sz="1400" dirty="0"/>
              <a:t>Children can start their formal written method by partitioning the number into clear place value columns. </a:t>
            </a:r>
          </a:p>
          <a:p>
            <a:endParaRPr lang="en-GB" sz="1400" dirty="0"/>
          </a:p>
          <a:p>
            <a:endParaRPr lang="en-GB" sz="1400" dirty="0"/>
          </a:p>
          <a:p>
            <a:endParaRPr lang="en-GB" sz="1400" dirty="0"/>
          </a:p>
          <a:p>
            <a:endParaRPr lang="en-GB" sz="1400" dirty="0"/>
          </a:p>
          <a:p>
            <a:endParaRPr lang="en-GB" sz="1400" dirty="0"/>
          </a:p>
          <a:p>
            <a:endParaRPr lang="en-GB" sz="1400" dirty="0"/>
          </a:p>
          <a:p>
            <a:r>
              <a:rPr lang="en-GB" sz="1400" dirty="0"/>
              <a:t>Moving forward the children use a more compact method. </a:t>
            </a:r>
          </a:p>
          <a:p>
            <a:r>
              <a:rPr lang="en-GB" sz="1400" dirty="0"/>
              <a:t>This will lead to an understanding of subtracting any number including decimals.</a:t>
            </a:r>
          </a:p>
        </p:txBody>
      </p:sp>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sp>
        <p:nvSpPr>
          <p:cNvPr id="10" name="TextBox 9">
            <a:extLst>
              <a:ext uri="{FF2B5EF4-FFF2-40B4-BE49-F238E27FC236}">
                <a16:creationId xmlns:a16="http://schemas.microsoft.com/office/drawing/2014/main" id="{3243E101-BB1B-4F55-9F40-5D44DC5FA198}"/>
              </a:ext>
            </a:extLst>
          </p:cNvPr>
          <p:cNvSpPr txBox="1"/>
          <p:nvPr/>
        </p:nvSpPr>
        <p:spPr>
          <a:xfrm>
            <a:off x="4942701" y="2495025"/>
            <a:ext cx="3599935" cy="2031325"/>
          </a:xfrm>
          <a:prstGeom prst="rect">
            <a:avLst/>
          </a:prstGeom>
          <a:noFill/>
        </p:spPr>
        <p:txBody>
          <a:bodyPr wrap="square" rtlCol="0">
            <a:spAutoFit/>
          </a:bodyPr>
          <a:lstStyle/>
          <a:p>
            <a:r>
              <a:rPr lang="en-GB" sz="1400" dirty="0"/>
              <a:t>Draw the counters onto a place value grid and show what you have taken away by crossing the counters out as well as clearly showing the exchanges you make. </a:t>
            </a:r>
          </a:p>
          <a:p>
            <a:r>
              <a:rPr lang="en-GB" sz="1400" dirty="0"/>
              <a:t>When confident, children can find their own way to record the exchange/regrouping. </a:t>
            </a:r>
          </a:p>
          <a:p>
            <a:r>
              <a:rPr lang="en-GB" sz="1400" dirty="0"/>
              <a:t>Just writing the numbers as shown here shows that the child understands the method and knows when to exchange/regroup.</a:t>
            </a:r>
          </a:p>
        </p:txBody>
      </p:sp>
      <p:pic>
        <p:nvPicPr>
          <p:cNvPr id="2" name="Picture 1"/>
          <p:cNvPicPr>
            <a:picLocks noChangeAspect="1"/>
          </p:cNvPicPr>
          <p:nvPr/>
        </p:nvPicPr>
        <p:blipFill>
          <a:blip r:embed="rId2"/>
          <a:stretch>
            <a:fillRect/>
          </a:stretch>
        </p:blipFill>
        <p:spPr>
          <a:xfrm>
            <a:off x="1804062" y="2033828"/>
            <a:ext cx="2486025" cy="962025"/>
          </a:xfrm>
          <a:prstGeom prst="rect">
            <a:avLst/>
          </a:prstGeom>
        </p:spPr>
      </p:pic>
      <p:pic>
        <p:nvPicPr>
          <p:cNvPr id="4" name="Picture 3"/>
          <p:cNvPicPr>
            <a:picLocks noChangeAspect="1"/>
          </p:cNvPicPr>
          <p:nvPr/>
        </p:nvPicPr>
        <p:blipFill>
          <a:blip r:embed="rId3"/>
          <a:stretch>
            <a:fillRect/>
          </a:stretch>
        </p:blipFill>
        <p:spPr>
          <a:xfrm>
            <a:off x="1756436" y="3733780"/>
            <a:ext cx="2581275" cy="885825"/>
          </a:xfrm>
          <a:prstGeom prst="rect">
            <a:avLst/>
          </a:prstGeom>
        </p:spPr>
      </p:pic>
      <p:pic>
        <p:nvPicPr>
          <p:cNvPr id="6" name="Picture 5"/>
          <p:cNvPicPr>
            <a:picLocks noChangeAspect="1"/>
          </p:cNvPicPr>
          <p:nvPr/>
        </p:nvPicPr>
        <p:blipFill rotWithShape="1">
          <a:blip r:embed="rId4"/>
          <a:srcRect b="11486"/>
          <a:stretch/>
        </p:blipFill>
        <p:spPr>
          <a:xfrm>
            <a:off x="1756436" y="4960656"/>
            <a:ext cx="2524125" cy="1079157"/>
          </a:xfrm>
          <a:prstGeom prst="rect">
            <a:avLst/>
          </a:prstGeom>
        </p:spPr>
      </p:pic>
      <p:pic>
        <p:nvPicPr>
          <p:cNvPr id="17" name="Picture 16"/>
          <p:cNvPicPr>
            <a:picLocks noChangeAspect="1"/>
          </p:cNvPicPr>
          <p:nvPr/>
        </p:nvPicPr>
        <p:blipFill>
          <a:blip r:embed="rId5"/>
          <a:stretch>
            <a:fillRect/>
          </a:stretch>
        </p:blipFill>
        <p:spPr>
          <a:xfrm>
            <a:off x="5561999" y="782388"/>
            <a:ext cx="2361340" cy="1665930"/>
          </a:xfrm>
          <a:prstGeom prst="rect">
            <a:avLst/>
          </a:prstGeom>
        </p:spPr>
      </p:pic>
      <p:pic>
        <p:nvPicPr>
          <p:cNvPr id="18" name="Picture 17"/>
          <p:cNvPicPr>
            <a:picLocks noChangeAspect="1"/>
          </p:cNvPicPr>
          <p:nvPr/>
        </p:nvPicPr>
        <p:blipFill>
          <a:blip r:embed="rId6"/>
          <a:stretch>
            <a:fillRect/>
          </a:stretch>
        </p:blipFill>
        <p:spPr>
          <a:xfrm>
            <a:off x="5563071" y="4495513"/>
            <a:ext cx="2331419" cy="1628800"/>
          </a:xfrm>
          <a:prstGeom prst="rect">
            <a:avLst/>
          </a:prstGeom>
        </p:spPr>
      </p:pic>
      <p:pic>
        <p:nvPicPr>
          <p:cNvPr id="19" name="Picture 18"/>
          <p:cNvPicPr>
            <a:picLocks noChangeAspect="1"/>
          </p:cNvPicPr>
          <p:nvPr/>
        </p:nvPicPr>
        <p:blipFill>
          <a:blip r:embed="rId7"/>
          <a:stretch>
            <a:fillRect/>
          </a:stretch>
        </p:blipFill>
        <p:spPr>
          <a:xfrm>
            <a:off x="9225172" y="714946"/>
            <a:ext cx="1725204" cy="1247455"/>
          </a:xfrm>
          <a:prstGeom prst="rect">
            <a:avLst/>
          </a:prstGeom>
        </p:spPr>
      </p:pic>
      <p:pic>
        <p:nvPicPr>
          <p:cNvPr id="20" name="Picture 19"/>
          <p:cNvPicPr>
            <a:picLocks noChangeAspect="1"/>
          </p:cNvPicPr>
          <p:nvPr/>
        </p:nvPicPr>
        <p:blipFill>
          <a:blip r:embed="rId8"/>
          <a:stretch>
            <a:fillRect/>
          </a:stretch>
        </p:blipFill>
        <p:spPr>
          <a:xfrm>
            <a:off x="9177449" y="2817936"/>
            <a:ext cx="1763436" cy="1228555"/>
          </a:xfrm>
          <a:prstGeom prst="rect">
            <a:avLst/>
          </a:prstGeom>
        </p:spPr>
      </p:pic>
      <p:pic>
        <p:nvPicPr>
          <p:cNvPr id="21" name="Picture 20"/>
          <p:cNvPicPr>
            <a:picLocks noChangeAspect="1"/>
          </p:cNvPicPr>
          <p:nvPr/>
        </p:nvPicPr>
        <p:blipFill rotWithShape="1">
          <a:blip r:embed="rId9"/>
          <a:srcRect t="10972"/>
          <a:stretch/>
        </p:blipFill>
        <p:spPr>
          <a:xfrm>
            <a:off x="9225172" y="5074772"/>
            <a:ext cx="1944037" cy="1066093"/>
          </a:xfrm>
          <a:prstGeom prst="rect">
            <a:avLst/>
          </a:prstGeom>
        </p:spPr>
      </p:pic>
      <p:sp>
        <p:nvSpPr>
          <p:cNvPr id="5" name="Footer Placeholder 4"/>
          <p:cNvSpPr>
            <a:spLocks noGrp="1"/>
          </p:cNvSpPr>
          <p:nvPr>
            <p:ph type="ftr" sz="quarter" idx="11"/>
          </p:nvPr>
        </p:nvSpPr>
        <p:spPr/>
        <p:txBody>
          <a:bodyPr/>
          <a:lstStyle/>
          <a:p>
            <a:r>
              <a:rPr lang="en-GB"/>
              <a:t>Dennington Primary Calculation Policy</a:t>
            </a:r>
          </a:p>
        </p:txBody>
      </p:sp>
      <p:sp>
        <p:nvSpPr>
          <p:cNvPr id="9" name="Slide Number Placeholder 8"/>
          <p:cNvSpPr>
            <a:spLocks noGrp="1"/>
          </p:cNvSpPr>
          <p:nvPr>
            <p:ph type="sldNum" sz="quarter" idx="12"/>
          </p:nvPr>
        </p:nvSpPr>
        <p:spPr/>
        <p:txBody>
          <a:bodyPr/>
          <a:lstStyle/>
          <a:p>
            <a:fld id="{362DEDE7-20A1-4CC6-AFD3-D24AC809A8E6}" type="slidenum">
              <a:rPr lang="en-GB" smtClean="0"/>
              <a:t>8</a:t>
            </a:fld>
            <a:endParaRPr lang="en-GB"/>
          </a:p>
        </p:txBody>
      </p:sp>
    </p:spTree>
    <p:extLst>
      <p:ext uri="{BB962C8B-B14F-4D97-AF65-F5344CB8AC3E}">
        <p14:creationId xmlns:p14="http://schemas.microsoft.com/office/powerpoint/2010/main" val="3569450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954947897"/>
              </p:ext>
            </p:extLst>
          </p:nvPr>
        </p:nvGraphicFramePr>
        <p:xfrm>
          <a:off x="405413" y="287958"/>
          <a:ext cx="11381173" cy="6084868"/>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3320249">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28703">
                <a:tc gridSpan="2">
                  <a:txBody>
                    <a:bodyPr/>
                    <a:lstStyle/>
                    <a:p>
                      <a:pPr algn="ctr"/>
                      <a:r>
                        <a:rPr lang="en-US" b="1" dirty="0"/>
                        <a:t>Objective</a:t>
                      </a:r>
                      <a:endParaRPr lang="en-GB" b="1" dirty="0"/>
                    </a:p>
                  </a:txBody>
                  <a:tcPr>
                    <a:solidFill>
                      <a:schemeClr val="accent4"/>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4"/>
                    </a:solidFill>
                  </a:tcPr>
                </a:tc>
                <a:tc>
                  <a:txBody>
                    <a:bodyPr/>
                    <a:lstStyle/>
                    <a:p>
                      <a:pPr algn="ctr"/>
                      <a:r>
                        <a:rPr lang="en-US" b="1" dirty="0"/>
                        <a:t>Pictorial</a:t>
                      </a:r>
                      <a:endParaRPr lang="en-GB" b="1" dirty="0"/>
                    </a:p>
                  </a:txBody>
                  <a:tcPr>
                    <a:solidFill>
                      <a:schemeClr val="accent4"/>
                    </a:solidFill>
                  </a:tcPr>
                </a:tc>
                <a:tc>
                  <a:txBody>
                    <a:bodyPr/>
                    <a:lstStyle/>
                    <a:p>
                      <a:pPr algn="ctr"/>
                      <a:r>
                        <a:rPr lang="en-US" b="1" dirty="0"/>
                        <a:t>Abstract</a:t>
                      </a:r>
                      <a:endParaRPr lang="en-GB" b="1" dirty="0"/>
                    </a:p>
                  </a:txBody>
                  <a:tcPr>
                    <a:solidFill>
                      <a:schemeClr val="accent4"/>
                    </a:solidFill>
                  </a:tcPr>
                </a:tc>
                <a:extLst>
                  <a:ext uri="{0D108BD9-81ED-4DB2-BD59-A6C34878D82A}">
                    <a16:rowId xmlns:a16="http://schemas.microsoft.com/office/drawing/2014/main" val="3257761933"/>
                  </a:ext>
                </a:extLst>
              </a:tr>
              <a:tr h="5556165">
                <a:tc>
                  <a:txBody>
                    <a:bodyPr/>
                    <a:lstStyle/>
                    <a:p>
                      <a:pPr algn="ctr"/>
                      <a:r>
                        <a:rPr lang="en-US" b="1" dirty="0"/>
                        <a:t>Year 3+</a:t>
                      </a:r>
                      <a:endParaRPr lang="en-GB" b="1" dirty="0"/>
                    </a:p>
                  </a:txBody>
                  <a:tcPr vert="vert270">
                    <a:solidFill>
                      <a:schemeClr val="accent4">
                        <a:lumMod val="20000"/>
                        <a:lumOff val="80000"/>
                      </a:schemeClr>
                    </a:solidFill>
                  </a:tcPr>
                </a:tc>
                <a:tc>
                  <a:txBody>
                    <a:bodyPr/>
                    <a:lstStyle/>
                    <a:p>
                      <a:pPr algn="ctr"/>
                      <a:r>
                        <a:rPr lang="en-US" dirty="0"/>
                        <a:t>Column method with</a:t>
                      </a:r>
                      <a:r>
                        <a:rPr lang="en-US" baseline="0" dirty="0"/>
                        <a:t> </a:t>
                      </a:r>
                      <a:r>
                        <a:rPr lang="en-US" dirty="0"/>
                        <a:t>regrouping </a:t>
                      </a:r>
                      <a:endParaRPr lang="en-GB" b="0" i="1" dirty="0"/>
                    </a:p>
                  </a:txBody>
                  <a:tcPr vert="vert270">
                    <a:solidFill>
                      <a:schemeClr val="accent4">
                        <a:lumMod val="20000"/>
                        <a:lumOff val="80000"/>
                      </a:schemeClr>
                    </a:solidFill>
                  </a:tcPr>
                </a:tc>
                <a:tc gridSpan="2">
                  <a:txBody>
                    <a:bodyPr/>
                    <a:lstStyle/>
                    <a:p>
                      <a:r>
                        <a:rPr lang="en-GB" sz="1400" dirty="0"/>
                        <a:t>Now look at the tens, can I take away 8 tens easily? I need to exchange 1 hundred for 10 tens. </a:t>
                      </a:r>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r>
                        <a:rPr lang="en-GB" sz="1400" dirty="0"/>
                        <a:t>Now I can take away 8 tens and complete my subtraction. </a:t>
                      </a:r>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r>
                        <a:rPr lang="en-GB" sz="1400" dirty="0"/>
                        <a:t>Show children how the concrete method links to the written method alongside your working. Cross out the numbers when exchanging and show where we write our new amount.</a:t>
                      </a:r>
                    </a:p>
                  </a:txBody>
                  <a:tcPr/>
                </a:tc>
                <a:tc h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bl>
          </a:graphicData>
        </a:graphic>
      </p:graphicFrame>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pic>
        <p:nvPicPr>
          <p:cNvPr id="5" name="Picture 4"/>
          <p:cNvPicPr>
            <a:picLocks noChangeAspect="1"/>
          </p:cNvPicPr>
          <p:nvPr/>
        </p:nvPicPr>
        <p:blipFill>
          <a:blip r:embed="rId2"/>
          <a:stretch>
            <a:fillRect/>
          </a:stretch>
        </p:blipFill>
        <p:spPr>
          <a:xfrm>
            <a:off x="2488151" y="1444012"/>
            <a:ext cx="3609975" cy="1514475"/>
          </a:xfrm>
          <a:prstGeom prst="rect">
            <a:avLst/>
          </a:prstGeom>
        </p:spPr>
      </p:pic>
      <p:pic>
        <p:nvPicPr>
          <p:cNvPr id="9" name="Picture 8"/>
          <p:cNvPicPr>
            <a:picLocks noChangeAspect="1"/>
          </p:cNvPicPr>
          <p:nvPr/>
        </p:nvPicPr>
        <p:blipFill>
          <a:blip r:embed="rId3"/>
          <a:stretch>
            <a:fillRect/>
          </a:stretch>
        </p:blipFill>
        <p:spPr>
          <a:xfrm>
            <a:off x="2392900" y="3724688"/>
            <a:ext cx="3800475" cy="1676400"/>
          </a:xfrm>
          <a:prstGeom prst="rect">
            <a:avLst/>
          </a:prstGeom>
        </p:spPr>
      </p:pic>
      <p:pic>
        <p:nvPicPr>
          <p:cNvPr id="11" name="Picture 10"/>
          <p:cNvPicPr>
            <a:picLocks noChangeAspect="1"/>
          </p:cNvPicPr>
          <p:nvPr/>
        </p:nvPicPr>
        <p:blipFill>
          <a:blip r:embed="rId4"/>
          <a:stretch>
            <a:fillRect/>
          </a:stretch>
        </p:blipFill>
        <p:spPr>
          <a:xfrm>
            <a:off x="9418279" y="1657763"/>
            <a:ext cx="1544867" cy="2066925"/>
          </a:xfrm>
          <a:prstGeom prst="rect">
            <a:avLst/>
          </a:prstGeom>
        </p:spPr>
      </p:pic>
      <p:sp>
        <p:nvSpPr>
          <p:cNvPr id="2" name="Footer Placeholder 1"/>
          <p:cNvSpPr>
            <a:spLocks noGrp="1"/>
          </p:cNvSpPr>
          <p:nvPr>
            <p:ph type="ftr" sz="quarter" idx="11"/>
          </p:nvPr>
        </p:nvSpPr>
        <p:spPr/>
        <p:txBody>
          <a:bodyPr/>
          <a:lstStyle/>
          <a:p>
            <a:r>
              <a:rPr lang="en-GB"/>
              <a:t>Dennington Primary Calculation Policy</a:t>
            </a:r>
          </a:p>
        </p:txBody>
      </p:sp>
      <p:sp>
        <p:nvSpPr>
          <p:cNvPr id="4" name="Slide Number Placeholder 3"/>
          <p:cNvSpPr>
            <a:spLocks noGrp="1"/>
          </p:cNvSpPr>
          <p:nvPr>
            <p:ph type="sldNum" sz="quarter" idx="12"/>
          </p:nvPr>
        </p:nvSpPr>
        <p:spPr/>
        <p:txBody>
          <a:bodyPr/>
          <a:lstStyle/>
          <a:p>
            <a:fld id="{362DEDE7-20A1-4CC6-AFD3-D24AC809A8E6}" type="slidenum">
              <a:rPr lang="en-GB" smtClean="0"/>
              <a:t>9</a:t>
            </a:fld>
            <a:endParaRPr lang="en-GB"/>
          </a:p>
        </p:txBody>
      </p:sp>
    </p:spTree>
    <p:extLst>
      <p:ext uri="{BB962C8B-B14F-4D97-AF65-F5344CB8AC3E}">
        <p14:creationId xmlns:p14="http://schemas.microsoft.com/office/powerpoint/2010/main" val="2815211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3181630274"/>
              </p:ext>
            </p:extLst>
          </p:nvPr>
        </p:nvGraphicFramePr>
        <p:xfrm>
          <a:off x="372861" y="95849"/>
          <a:ext cx="11381173" cy="6027203"/>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3320249">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23693">
                <a:tc gridSpan="2">
                  <a:txBody>
                    <a:bodyPr/>
                    <a:lstStyle/>
                    <a:p>
                      <a:pPr algn="ctr"/>
                      <a:r>
                        <a:rPr lang="en-US" b="1" dirty="0"/>
                        <a:t>Objective</a:t>
                      </a:r>
                      <a:endParaRPr lang="en-GB" b="1" dirty="0"/>
                    </a:p>
                  </a:txBody>
                  <a:tcPr>
                    <a:solidFill>
                      <a:schemeClr val="accent6"/>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6"/>
                    </a:solidFill>
                  </a:tcPr>
                </a:tc>
                <a:tc>
                  <a:txBody>
                    <a:bodyPr/>
                    <a:lstStyle/>
                    <a:p>
                      <a:pPr algn="ctr"/>
                      <a:r>
                        <a:rPr lang="en-US" b="1" dirty="0"/>
                        <a:t>Pictorial</a:t>
                      </a:r>
                      <a:endParaRPr lang="en-GB" b="1" dirty="0"/>
                    </a:p>
                  </a:txBody>
                  <a:tcPr>
                    <a:solidFill>
                      <a:schemeClr val="accent6"/>
                    </a:solidFill>
                  </a:tcPr>
                </a:tc>
                <a:tc>
                  <a:txBody>
                    <a:bodyPr/>
                    <a:lstStyle/>
                    <a:p>
                      <a:pPr algn="ctr"/>
                      <a:r>
                        <a:rPr lang="en-US" b="1" dirty="0"/>
                        <a:t>Abstract</a:t>
                      </a:r>
                      <a:endParaRPr lang="en-GB" b="1" dirty="0"/>
                    </a:p>
                  </a:txBody>
                  <a:tcPr>
                    <a:solidFill>
                      <a:schemeClr val="accent6"/>
                    </a:solidFill>
                  </a:tcPr>
                </a:tc>
                <a:extLst>
                  <a:ext uri="{0D108BD9-81ED-4DB2-BD59-A6C34878D82A}">
                    <a16:rowId xmlns:a16="http://schemas.microsoft.com/office/drawing/2014/main" val="3257761933"/>
                  </a:ext>
                </a:extLst>
              </a:tr>
              <a:tr h="2690916">
                <a:tc rowSpan="2">
                  <a:txBody>
                    <a:bodyPr/>
                    <a:lstStyle/>
                    <a:p>
                      <a:pPr algn="ctr"/>
                      <a:r>
                        <a:rPr lang="en-US" b="1" dirty="0"/>
                        <a:t>Years</a:t>
                      </a:r>
                      <a:r>
                        <a:rPr lang="en-US" b="1" baseline="0" dirty="0"/>
                        <a:t> 1-2</a:t>
                      </a:r>
                      <a:r>
                        <a:rPr lang="en-US" b="1" dirty="0"/>
                        <a:t> </a:t>
                      </a:r>
                      <a:endParaRPr lang="en-GB" b="1" dirty="0"/>
                    </a:p>
                  </a:txBody>
                  <a:tcPr vert="vert270">
                    <a:solidFill>
                      <a:schemeClr val="accent6">
                        <a:lumMod val="20000"/>
                        <a:lumOff val="80000"/>
                      </a:schemeClr>
                    </a:solidFill>
                  </a:tcPr>
                </a:tc>
                <a:tc>
                  <a:txBody>
                    <a:bodyPr/>
                    <a:lstStyle/>
                    <a:p>
                      <a:pPr algn="ctr"/>
                      <a:r>
                        <a:rPr lang="en-US" dirty="0"/>
                        <a:t>Repeated addition </a:t>
                      </a:r>
                      <a:endParaRPr lang="en-GB" b="0" i="1" dirty="0"/>
                    </a:p>
                  </a:txBody>
                  <a:tcPr vert="vert270">
                    <a:solidFill>
                      <a:schemeClr val="accent6">
                        <a:lumMod val="20000"/>
                        <a:lumOff val="80000"/>
                      </a:schemeClr>
                    </a:solidFill>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r h="2812594">
                <a:tc vMerge="1">
                  <a:txBody>
                    <a:bodyPr/>
                    <a:lstStyle/>
                    <a:p>
                      <a:endParaRPr lang="en-GB" dirty="0"/>
                    </a:p>
                  </a:txBody>
                  <a:tcPr/>
                </a:tc>
                <a:tc>
                  <a:txBody>
                    <a:bodyPr/>
                    <a:lstStyle/>
                    <a:p>
                      <a:pPr algn="ctr"/>
                      <a:r>
                        <a:rPr lang="en-US" dirty="0"/>
                        <a:t>Arrays- showing commutative multiplication </a:t>
                      </a:r>
                      <a:endParaRPr lang="en-GB" b="0" i="1" dirty="0"/>
                    </a:p>
                  </a:txBody>
                  <a:tcPr vert="vert270">
                    <a:solidFill>
                      <a:schemeClr val="accent6">
                        <a:lumMod val="20000"/>
                        <a:lumOff val="80000"/>
                      </a:schemeClr>
                    </a:solidFill>
                  </a:tcPr>
                </a:tc>
                <a:tc>
                  <a:txBody>
                    <a:bodyPr/>
                    <a:lstStyle/>
                    <a:p>
                      <a:endParaRPr lang="en-GB" sz="1200"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739586610"/>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713240" y="715921"/>
            <a:ext cx="2658902" cy="523220"/>
          </a:xfrm>
          <a:prstGeom prst="rect">
            <a:avLst/>
          </a:prstGeom>
          <a:noFill/>
        </p:spPr>
        <p:txBody>
          <a:bodyPr wrap="square" rtlCol="0">
            <a:spAutoFit/>
          </a:bodyPr>
          <a:lstStyle/>
          <a:p>
            <a:r>
              <a:rPr lang="en-GB" sz="1400" dirty="0"/>
              <a:t>Use different objects to add equal groups.</a:t>
            </a:r>
          </a:p>
        </p:txBody>
      </p:sp>
      <p:sp>
        <p:nvSpPr>
          <p:cNvPr id="6" name="TextBox 5">
            <a:extLst>
              <a:ext uri="{FF2B5EF4-FFF2-40B4-BE49-F238E27FC236}">
                <a16:creationId xmlns:a16="http://schemas.microsoft.com/office/drawing/2014/main" id="{CA58B6D4-C3F8-4F84-8959-17BC05FE758B}"/>
              </a:ext>
            </a:extLst>
          </p:cNvPr>
          <p:cNvSpPr txBox="1"/>
          <p:nvPr/>
        </p:nvSpPr>
        <p:spPr>
          <a:xfrm>
            <a:off x="1682079" y="3356994"/>
            <a:ext cx="3291986" cy="523220"/>
          </a:xfrm>
          <a:prstGeom prst="rect">
            <a:avLst/>
          </a:prstGeom>
          <a:noFill/>
        </p:spPr>
        <p:txBody>
          <a:bodyPr wrap="square" rtlCol="0">
            <a:spAutoFit/>
          </a:bodyPr>
          <a:lstStyle/>
          <a:p>
            <a:r>
              <a:rPr lang="en-GB" sz="1400" dirty="0"/>
              <a:t>Create arrays using counters/cubes to show multiplication sentences.</a:t>
            </a:r>
          </a:p>
        </p:txBody>
      </p:sp>
      <p:sp>
        <p:nvSpPr>
          <p:cNvPr id="7" name="TextBox 6">
            <a:extLst>
              <a:ext uri="{FF2B5EF4-FFF2-40B4-BE49-F238E27FC236}">
                <a16:creationId xmlns:a16="http://schemas.microsoft.com/office/drawing/2014/main" id="{ED86256B-75A9-489A-BB10-06C72A07F3A2}"/>
              </a:ext>
            </a:extLst>
          </p:cNvPr>
          <p:cNvSpPr txBox="1"/>
          <p:nvPr/>
        </p:nvSpPr>
        <p:spPr>
          <a:xfrm>
            <a:off x="8732903" y="3366655"/>
            <a:ext cx="2878525" cy="738664"/>
          </a:xfrm>
          <a:prstGeom prst="rect">
            <a:avLst/>
          </a:prstGeom>
          <a:noFill/>
        </p:spPr>
        <p:txBody>
          <a:bodyPr wrap="square" rtlCol="0">
            <a:spAutoFit/>
          </a:bodyPr>
          <a:lstStyle/>
          <a:p>
            <a:r>
              <a:rPr lang="en-GB" sz="1400" dirty="0"/>
              <a:t>Use an array to write multiplication sentences and reinforce repeated addition.</a:t>
            </a:r>
          </a:p>
        </p:txBody>
      </p:sp>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sp>
        <p:nvSpPr>
          <p:cNvPr id="10" name="TextBox 9">
            <a:extLst>
              <a:ext uri="{FF2B5EF4-FFF2-40B4-BE49-F238E27FC236}">
                <a16:creationId xmlns:a16="http://schemas.microsoft.com/office/drawing/2014/main" id="{3243E101-BB1B-4F55-9F40-5D44DC5FA198}"/>
              </a:ext>
            </a:extLst>
          </p:cNvPr>
          <p:cNvSpPr txBox="1"/>
          <p:nvPr/>
        </p:nvSpPr>
        <p:spPr>
          <a:xfrm>
            <a:off x="4945219" y="3286209"/>
            <a:ext cx="3519145" cy="1815882"/>
          </a:xfrm>
          <a:prstGeom prst="rect">
            <a:avLst/>
          </a:prstGeom>
          <a:noFill/>
        </p:spPr>
        <p:txBody>
          <a:bodyPr wrap="square" rtlCol="0">
            <a:spAutoFit/>
          </a:bodyPr>
          <a:lstStyle/>
          <a:p>
            <a:r>
              <a:rPr lang="en-GB" sz="1400" dirty="0"/>
              <a:t>Draw arrays in different rotations to find commutative multiplication sentences.</a:t>
            </a:r>
          </a:p>
          <a:p>
            <a:r>
              <a:rPr lang="en-GB" sz="1400" dirty="0"/>
              <a:t> </a:t>
            </a:r>
          </a:p>
          <a:p>
            <a:endParaRPr lang="en-GB" sz="1400" dirty="0"/>
          </a:p>
          <a:p>
            <a:endParaRPr lang="en-GB" sz="1400" dirty="0"/>
          </a:p>
          <a:p>
            <a:endParaRPr lang="en-GB" sz="1400" dirty="0"/>
          </a:p>
          <a:p>
            <a:endParaRPr lang="en-GB" sz="1400" dirty="0"/>
          </a:p>
          <a:p>
            <a:r>
              <a:rPr lang="en-GB" sz="1400" dirty="0"/>
              <a:t>Link arrays to area of rectangles.</a:t>
            </a:r>
          </a:p>
        </p:txBody>
      </p:sp>
      <p:sp>
        <p:nvSpPr>
          <p:cNvPr id="9" name="TextBox 8">
            <a:extLst>
              <a:ext uri="{FF2B5EF4-FFF2-40B4-BE49-F238E27FC236}">
                <a16:creationId xmlns:a16="http://schemas.microsoft.com/office/drawing/2014/main" id="{CA58B6D4-C3F8-4F84-8959-17BC05FE758B}"/>
              </a:ext>
            </a:extLst>
          </p:cNvPr>
          <p:cNvSpPr txBox="1"/>
          <p:nvPr/>
        </p:nvSpPr>
        <p:spPr>
          <a:xfrm>
            <a:off x="5087644" y="715921"/>
            <a:ext cx="3291986" cy="523220"/>
          </a:xfrm>
          <a:prstGeom prst="rect">
            <a:avLst/>
          </a:prstGeom>
          <a:noFill/>
        </p:spPr>
        <p:txBody>
          <a:bodyPr wrap="square" rtlCol="0">
            <a:spAutoFit/>
          </a:bodyPr>
          <a:lstStyle/>
          <a:p>
            <a:r>
              <a:rPr lang="en-GB" sz="1400" dirty="0"/>
              <a:t>There are 3 plates. Each plate has 2 star biscuits on. How many biscuits are there?</a:t>
            </a:r>
          </a:p>
        </p:txBody>
      </p:sp>
      <p:sp>
        <p:nvSpPr>
          <p:cNvPr id="5" name="TextBox 4"/>
          <p:cNvSpPr txBox="1"/>
          <p:nvPr/>
        </p:nvSpPr>
        <p:spPr>
          <a:xfrm>
            <a:off x="5247274" y="4430600"/>
            <a:ext cx="1054445" cy="307777"/>
          </a:xfrm>
          <a:prstGeom prst="rect">
            <a:avLst/>
          </a:prstGeom>
          <a:noFill/>
        </p:spPr>
        <p:txBody>
          <a:bodyPr wrap="square" rtlCol="0">
            <a:spAutoFit/>
          </a:bodyPr>
          <a:lstStyle/>
          <a:p>
            <a:r>
              <a:rPr lang="en-GB" sz="1400" dirty="0"/>
              <a:t>4 × 2 = 8 </a:t>
            </a:r>
          </a:p>
        </p:txBody>
      </p:sp>
      <p:sp>
        <p:nvSpPr>
          <p:cNvPr id="11" name="TextBox 10"/>
          <p:cNvSpPr txBox="1"/>
          <p:nvPr/>
        </p:nvSpPr>
        <p:spPr>
          <a:xfrm>
            <a:off x="6139427" y="3951239"/>
            <a:ext cx="827904" cy="307777"/>
          </a:xfrm>
          <a:prstGeom prst="rect">
            <a:avLst/>
          </a:prstGeom>
          <a:noFill/>
        </p:spPr>
        <p:txBody>
          <a:bodyPr wrap="square" rtlCol="0">
            <a:spAutoFit/>
          </a:bodyPr>
          <a:lstStyle/>
          <a:p>
            <a:r>
              <a:rPr lang="en-GB" sz="1400" dirty="0"/>
              <a:t>2 x 4 = 8 </a:t>
            </a:r>
          </a:p>
        </p:txBody>
      </p:sp>
      <p:sp>
        <p:nvSpPr>
          <p:cNvPr id="12" name="TextBox 11">
            <a:extLst>
              <a:ext uri="{FF2B5EF4-FFF2-40B4-BE49-F238E27FC236}">
                <a16:creationId xmlns:a16="http://schemas.microsoft.com/office/drawing/2014/main" id="{ED86256B-75A9-489A-BB10-06C72A07F3A2}"/>
              </a:ext>
            </a:extLst>
          </p:cNvPr>
          <p:cNvSpPr txBox="1"/>
          <p:nvPr/>
        </p:nvSpPr>
        <p:spPr>
          <a:xfrm>
            <a:off x="8725219" y="738579"/>
            <a:ext cx="2878525" cy="523220"/>
          </a:xfrm>
          <a:prstGeom prst="rect">
            <a:avLst/>
          </a:prstGeom>
          <a:noFill/>
        </p:spPr>
        <p:txBody>
          <a:bodyPr wrap="square" rtlCol="0">
            <a:spAutoFit/>
          </a:bodyPr>
          <a:lstStyle/>
          <a:p>
            <a:r>
              <a:rPr lang="en-GB" sz="1400" dirty="0"/>
              <a:t>Write addition sentences to describe objects and pictures.</a:t>
            </a:r>
          </a:p>
        </p:txBody>
      </p:sp>
      <p:pic>
        <p:nvPicPr>
          <p:cNvPr id="13" name="Picture 12"/>
          <p:cNvPicPr>
            <a:picLocks noChangeAspect="1"/>
          </p:cNvPicPr>
          <p:nvPr/>
        </p:nvPicPr>
        <p:blipFill>
          <a:blip r:embed="rId2"/>
          <a:stretch>
            <a:fillRect/>
          </a:stretch>
        </p:blipFill>
        <p:spPr>
          <a:xfrm>
            <a:off x="2446638" y="1168090"/>
            <a:ext cx="1439833" cy="841749"/>
          </a:xfrm>
          <a:prstGeom prst="rect">
            <a:avLst/>
          </a:prstGeom>
        </p:spPr>
      </p:pic>
      <p:pic>
        <p:nvPicPr>
          <p:cNvPr id="14" name="Picture 13"/>
          <p:cNvPicPr>
            <a:picLocks noChangeAspect="1"/>
          </p:cNvPicPr>
          <p:nvPr/>
        </p:nvPicPr>
        <p:blipFill>
          <a:blip r:embed="rId3"/>
          <a:stretch>
            <a:fillRect/>
          </a:stretch>
        </p:blipFill>
        <p:spPr>
          <a:xfrm>
            <a:off x="1713240" y="2405972"/>
            <a:ext cx="1299194" cy="636340"/>
          </a:xfrm>
          <a:prstGeom prst="rect">
            <a:avLst/>
          </a:prstGeom>
        </p:spPr>
      </p:pic>
      <p:pic>
        <p:nvPicPr>
          <p:cNvPr id="15" name="Picture 14"/>
          <p:cNvPicPr>
            <a:picLocks noChangeAspect="1"/>
          </p:cNvPicPr>
          <p:nvPr/>
        </p:nvPicPr>
        <p:blipFill>
          <a:blip r:embed="rId4"/>
          <a:stretch>
            <a:fillRect/>
          </a:stretch>
        </p:blipFill>
        <p:spPr>
          <a:xfrm>
            <a:off x="3200671" y="2038443"/>
            <a:ext cx="1371600" cy="1123950"/>
          </a:xfrm>
          <a:prstGeom prst="rect">
            <a:avLst/>
          </a:prstGeom>
        </p:spPr>
      </p:pic>
      <p:pic>
        <p:nvPicPr>
          <p:cNvPr id="16" name="Picture 15"/>
          <p:cNvPicPr>
            <a:picLocks noChangeAspect="1"/>
          </p:cNvPicPr>
          <p:nvPr/>
        </p:nvPicPr>
        <p:blipFill>
          <a:blip r:embed="rId5"/>
          <a:stretch>
            <a:fillRect/>
          </a:stretch>
        </p:blipFill>
        <p:spPr>
          <a:xfrm>
            <a:off x="2237393" y="3927513"/>
            <a:ext cx="1791088" cy="2148240"/>
          </a:xfrm>
          <a:prstGeom prst="rect">
            <a:avLst/>
          </a:prstGeom>
        </p:spPr>
      </p:pic>
      <p:pic>
        <p:nvPicPr>
          <p:cNvPr id="17" name="Picture 16"/>
          <p:cNvPicPr>
            <a:picLocks noChangeAspect="1"/>
          </p:cNvPicPr>
          <p:nvPr/>
        </p:nvPicPr>
        <p:blipFill>
          <a:blip r:embed="rId6"/>
          <a:stretch>
            <a:fillRect/>
          </a:stretch>
        </p:blipFill>
        <p:spPr>
          <a:xfrm>
            <a:off x="5211609" y="1222085"/>
            <a:ext cx="3062094" cy="2028732"/>
          </a:xfrm>
          <a:prstGeom prst="rect">
            <a:avLst/>
          </a:prstGeom>
        </p:spPr>
      </p:pic>
      <p:pic>
        <p:nvPicPr>
          <p:cNvPr id="18" name="Picture 17"/>
          <p:cNvPicPr>
            <a:picLocks noChangeAspect="1"/>
          </p:cNvPicPr>
          <p:nvPr/>
        </p:nvPicPr>
        <p:blipFill>
          <a:blip r:embed="rId7"/>
          <a:stretch>
            <a:fillRect/>
          </a:stretch>
        </p:blipFill>
        <p:spPr>
          <a:xfrm>
            <a:off x="5132780" y="3837652"/>
            <a:ext cx="1123425" cy="625004"/>
          </a:xfrm>
          <a:prstGeom prst="rect">
            <a:avLst/>
          </a:prstGeom>
        </p:spPr>
      </p:pic>
      <p:pic>
        <p:nvPicPr>
          <p:cNvPr id="19" name="Picture 18"/>
          <p:cNvPicPr>
            <a:picLocks noChangeAspect="1"/>
          </p:cNvPicPr>
          <p:nvPr/>
        </p:nvPicPr>
        <p:blipFill>
          <a:blip r:embed="rId7"/>
          <a:stretch>
            <a:fillRect/>
          </a:stretch>
        </p:blipFill>
        <p:spPr>
          <a:xfrm rot="5400000">
            <a:off x="7454251" y="3984752"/>
            <a:ext cx="1010711" cy="562297"/>
          </a:xfrm>
          <a:prstGeom prst="rect">
            <a:avLst/>
          </a:prstGeom>
        </p:spPr>
      </p:pic>
      <p:sp>
        <p:nvSpPr>
          <p:cNvPr id="20" name="TextBox 19"/>
          <p:cNvSpPr txBox="1"/>
          <p:nvPr/>
        </p:nvSpPr>
        <p:spPr>
          <a:xfrm>
            <a:off x="7020323" y="3936706"/>
            <a:ext cx="1054445" cy="307777"/>
          </a:xfrm>
          <a:prstGeom prst="rect">
            <a:avLst/>
          </a:prstGeom>
          <a:noFill/>
        </p:spPr>
        <p:txBody>
          <a:bodyPr wrap="square" rtlCol="0">
            <a:spAutoFit/>
          </a:bodyPr>
          <a:lstStyle/>
          <a:p>
            <a:r>
              <a:rPr lang="en-GB" sz="1400" dirty="0"/>
              <a:t>4 × 2 = 8 </a:t>
            </a:r>
          </a:p>
        </p:txBody>
      </p:sp>
      <p:sp>
        <p:nvSpPr>
          <p:cNvPr id="21" name="TextBox 20"/>
          <p:cNvSpPr txBox="1"/>
          <p:nvPr/>
        </p:nvSpPr>
        <p:spPr>
          <a:xfrm>
            <a:off x="7583744" y="4770005"/>
            <a:ext cx="827904" cy="307777"/>
          </a:xfrm>
          <a:prstGeom prst="rect">
            <a:avLst/>
          </a:prstGeom>
          <a:noFill/>
        </p:spPr>
        <p:txBody>
          <a:bodyPr wrap="square" rtlCol="0">
            <a:spAutoFit/>
          </a:bodyPr>
          <a:lstStyle/>
          <a:p>
            <a:r>
              <a:rPr lang="en-GB" sz="1400" dirty="0"/>
              <a:t>2 x 4 = 8 </a:t>
            </a:r>
          </a:p>
        </p:txBody>
      </p:sp>
      <p:pic>
        <p:nvPicPr>
          <p:cNvPr id="22" name="Picture 21"/>
          <p:cNvPicPr>
            <a:picLocks noChangeAspect="1"/>
          </p:cNvPicPr>
          <p:nvPr/>
        </p:nvPicPr>
        <p:blipFill>
          <a:blip r:embed="rId8"/>
          <a:stretch>
            <a:fillRect/>
          </a:stretch>
        </p:blipFill>
        <p:spPr>
          <a:xfrm>
            <a:off x="5893013" y="5077096"/>
            <a:ext cx="1262191" cy="998657"/>
          </a:xfrm>
          <a:prstGeom prst="rect">
            <a:avLst/>
          </a:prstGeom>
        </p:spPr>
      </p:pic>
      <p:pic>
        <p:nvPicPr>
          <p:cNvPr id="23" name="Picture 22"/>
          <p:cNvPicPr>
            <a:picLocks noChangeAspect="1"/>
          </p:cNvPicPr>
          <p:nvPr/>
        </p:nvPicPr>
        <p:blipFill>
          <a:blip r:embed="rId9"/>
          <a:stretch>
            <a:fillRect/>
          </a:stretch>
        </p:blipFill>
        <p:spPr>
          <a:xfrm>
            <a:off x="9073328" y="1261799"/>
            <a:ext cx="2000250" cy="1066800"/>
          </a:xfrm>
          <a:prstGeom prst="rect">
            <a:avLst/>
          </a:prstGeom>
        </p:spPr>
      </p:pic>
      <p:pic>
        <p:nvPicPr>
          <p:cNvPr id="24" name="Picture 23"/>
          <p:cNvPicPr>
            <a:picLocks noChangeAspect="1"/>
          </p:cNvPicPr>
          <p:nvPr/>
        </p:nvPicPr>
        <p:blipFill>
          <a:blip r:embed="rId10"/>
          <a:stretch>
            <a:fillRect/>
          </a:stretch>
        </p:blipFill>
        <p:spPr>
          <a:xfrm>
            <a:off x="9175491" y="3900837"/>
            <a:ext cx="2075937" cy="2046111"/>
          </a:xfrm>
          <a:prstGeom prst="rect">
            <a:avLst/>
          </a:prstGeom>
        </p:spPr>
      </p:pic>
      <p:sp>
        <p:nvSpPr>
          <p:cNvPr id="2" name="Footer Placeholder 1"/>
          <p:cNvSpPr>
            <a:spLocks noGrp="1"/>
          </p:cNvSpPr>
          <p:nvPr>
            <p:ph type="ftr" sz="quarter" idx="11"/>
          </p:nvPr>
        </p:nvSpPr>
        <p:spPr/>
        <p:txBody>
          <a:bodyPr/>
          <a:lstStyle/>
          <a:p>
            <a:r>
              <a:rPr lang="en-GB"/>
              <a:t>Dennington Primary Calculation Policy</a:t>
            </a:r>
          </a:p>
        </p:txBody>
      </p:sp>
      <p:sp>
        <p:nvSpPr>
          <p:cNvPr id="25" name="Slide Number Placeholder 24"/>
          <p:cNvSpPr>
            <a:spLocks noGrp="1"/>
          </p:cNvSpPr>
          <p:nvPr>
            <p:ph type="sldNum" sz="quarter" idx="12"/>
          </p:nvPr>
        </p:nvSpPr>
        <p:spPr/>
        <p:txBody>
          <a:bodyPr/>
          <a:lstStyle/>
          <a:p>
            <a:fld id="{362DEDE7-20A1-4CC6-AFD3-D24AC809A8E6}" type="slidenum">
              <a:rPr lang="en-GB" smtClean="0"/>
              <a:t>10</a:t>
            </a:fld>
            <a:endParaRPr lang="en-GB"/>
          </a:p>
        </p:txBody>
      </p:sp>
    </p:spTree>
    <p:extLst>
      <p:ext uri="{BB962C8B-B14F-4D97-AF65-F5344CB8AC3E}">
        <p14:creationId xmlns:p14="http://schemas.microsoft.com/office/powerpoint/2010/main" val="411917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810478893"/>
              </p:ext>
            </p:extLst>
          </p:nvPr>
        </p:nvGraphicFramePr>
        <p:xfrm>
          <a:off x="348148" y="101744"/>
          <a:ext cx="11381173" cy="6355040"/>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703076">
                  <a:extLst>
                    <a:ext uri="{9D8B030D-6E8A-4147-A177-3AD203B41FA5}">
                      <a16:colId xmlns:a16="http://schemas.microsoft.com/office/drawing/2014/main" val="3031514123"/>
                    </a:ext>
                  </a:extLst>
                </a:gridCol>
                <a:gridCol w="3306732">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02880">
                <a:tc gridSpan="2">
                  <a:txBody>
                    <a:bodyPr/>
                    <a:lstStyle/>
                    <a:p>
                      <a:pPr algn="ctr"/>
                      <a:r>
                        <a:rPr lang="en-US" b="1" dirty="0"/>
                        <a:t>Objective</a:t>
                      </a:r>
                      <a:endParaRPr lang="en-GB" b="1" dirty="0"/>
                    </a:p>
                  </a:txBody>
                  <a:tcPr>
                    <a:solidFill>
                      <a:schemeClr val="accent6"/>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6"/>
                    </a:solidFill>
                  </a:tcPr>
                </a:tc>
                <a:tc>
                  <a:txBody>
                    <a:bodyPr/>
                    <a:lstStyle/>
                    <a:p>
                      <a:pPr algn="ctr"/>
                      <a:r>
                        <a:rPr lang="en-US" b="1" dirty="0"/>
                        <a:t>Pictorial</a:t>
                      </a:r>
                      <a:endParaRPr lang="en-GB" b="1" dirty="0"/>
                    </a:p>
                  </a:txBody>
                  <a:tcPr>
                    <a:solidFill>
                      <a:schemeClr val="accent6"/>
                    </a:solidFill>
                  </a:tcPr>
                </a:tc>
                <a:tc>
                  <a:txBody>
                    <a:bodyPr/>
                    <a:lstStyle/>
                    <a:p>
                      <a:pPr algn="ctr"/>
                      <a:r>
                        <a:rPr lang="en-US" b="1" dirty="0"/>
                        <a:t>Abstract</a:t>
                      </a:r>
                      <a:endParaRPr lang="en-GB" b="1" dirty="0"/>
                    </a:p>
                  </a:txBody>
                  <a:tcPr>
                    <a:solidFill>
                      <a:schemeClr val="accent6"/>
                    </a:solidFill>
                  </a:tcPr>
                </a:tc>
                <a:extLst>
                  <a:ext uri="{0D108BD9-81ED-4DB2-BD59-A6C34878D82A}">
                    <a16:rowId xmlns:a16="http://schemas.microsoft.com/office/drawing/2014/main" val="3257761933"/>
                  </a:ext>
                </a:extLst>
              </a:tr>
              <a:tr h="5284787">
                <a:tc>
                  <a:txBody>
                    <a:bodyPr/>
                    <a:lstStyle/>
                    <a:p>
                      <a:pPr algn="ctr"/>
                      <a:r>
                        <a:rPr lang="en-US" b="1" dirty="0"/>
                        <a:t>Year 3-4 </a:t>
                      </a:r>
                      <a:endParaRPr lang="en-GB" b="1" dirty="0"/>
                    </a:p>
                  </a:txBody>
                  <a:tcPr vert="vert270">
                    <a:solidFill>
                      <a:schemeClr val="accent6">
                        <a:lumMod val="20000"/>
                        <a:lumOff val="80000"/>
                      </a:schemeClr>
                    </a:solidFill>
                  </a:tcPr>
                </a:tc>
                <a:tc>
                  <a:txBody>
                    <a:bodyPr/>
                    <a:lstStyle/>
                    <a:p>
                      <a:pPr algn="ctr"/>
                      <a:r>
                        <a:rPr lang="en-GB" dirty="0"/>
                        <a:t>Grid method</a:t>
                      </a:r>
                      <a:endParaRPr lang="en-GB" b="0" i="1" dirty="0"/>
                    </a:p>
                  </a:txBody>
                  <a:tcPr vert="vert270">
                    <a:solidFill>
                      <a:schemeClr val="accent6">
                        <a:lumMod val="20000"/>
                        <a:lumOff val="80000"/>
                      </a:schemeClr>
                    </a:solidFill>
                  </a:tcPr>
                </a:tc>
                <a:tc>
                  <a:txBody>
                    <a:bodyPr/>
                    <a:lstStyle/>
                    <a:p>
                      <a:r>
                        <a:rPr lang="en-GB" sz="1400" dirty="0"/>
                        <a:t>Show the link with arrays to first introduce the grid method.</a:t>
                      </a:r>
                    </a:p>
                    <a:p>
                      <a:endParaRPr lang="en-GB" sz="1400" dirty="0"/>
                    </a:p>
                    <a:p>
                      <a:r>
                        <a:rPr lang="en-GB" sz="1400" dirty="0"/>
                        <a:t>                                                        4 rows of 10</a:t>
                      </a:r>
                    </a:p>
                    <a:p>
                      <a:r>
                        <a:rPr lang="en-GB" sz="1400" dirty="0"/>
                        <a:t>                                                        4 rows of 3 </a:t>
                      </a:r>
                    </a:p>
                    <a:p>
                      <a:endParaRPr lang="en-GB" sz="1400" dirty="0"/>
                    </a:p>
                    <a:p>
                      <a:r>
                        <a:rPr lang="en-GB" sz="1400" dirty="0"/>
                        <a:t>Move on to using Base 10 to move towards a more compact method. </a:t>
                      </a:r>
                    </a:p>
                    <a:p>
                      <a:endParaRPr lang="en-GB" sz="1400" dirty="0"/>
                    </a:p>
                    <a:p>
                      <a:r>
                        <a:rPr lang="en-GB" sz="1400" dirty="0"/>
                        <a:t>                                                        4 rows of 13 </a:t>
                      </a:r>
                    </a:p>
                    <a:p>
                      <a:endParaRPr lang="en-GB" sz="1400" dirty="0"/>
                    </a:p>
                    <a:p>
                      <a:endParaRPr lang="en-GB" sz="1400" dirty="0"/>
                    </a:p>
                    <a:p>
                      <a:r>
                        <a:rPr lang="en-GB" sz="1400" dirty="0"/>
                        <a:t>Move on to place value counters to show how we are finding groups of a number.</a:t>
                      </a:r>
                      <a:r>
                        <a:rPr lang="en-GB" sz="1400" baseline="0" dirty="0"/>
                        <a:t> </a:t>
                      </a:r>
                    </a:p>
                    <a:p>
                      <a:r>
                        <a:rPr lang="en-GB" sz="1400" dirty="0"/>
                        <a:t>We are multiplying by 4 so we need 4 rows.</a:t>
                      </a:r>
                    </a:p>
                    <a:p>
                      <a:r>
                        <a:rPr lang="en-GB" sz="1400" dirty="0"/>
                        <a:t>Fill each row with 126. </a:t>
                      </a:r>
                    </a:p>
                    <a:p>
                      <a:endParaRPr lang="en-GB" sz="1400" dirty="0"/>
                    </a:p>
                    <a:p>
                      <a:endParaRPr lang="en-GB" sz="1400" dirty="0"/>
                    </a:p>
                    <a:p>
                      <a:endParaRPr lang="en-GB" sz="1400" dirty="0"/>
                    </a:p>
                    <a:p>
                      <a:endParaRPr lang="en-GB" sz="1400" dirty="0"/>
                    </a:p>
                    <a:p>
                      <a:r>
                        <a:rPr lang="en-GB" sz="1400" dirty="0"/>
                        <a:t>Add up each column, starting with the ones making any exchanges needed.</a:t>
                      </a:r>
                    </a:p>
                    <a:p>
                      <a:endParaRPr lang="en-GB" sz="1400" dirty="0"/>
                    </a:p>
                    <a:p>
                      <a:endParaRPr lang="en-GB" sz="1400" dirty="0"/>
                    </a:p>
                    <a:p>
                      <a:endParaRPr lang="en-GB" sz="1400" dirty="0"/>
                    </a:p>
                    <a:p>
                      <a:endParaRPr lang="en-GB" sz="1400"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bl>
          </a:graphicData>
        </a:graphic>
      </p:graphicFrame>
      <p:sp>
        <p:nvSpPr>
          <p:cNvPr id="6" name="TextBox 5">
            <a:extLst>
              <a:ext uri="{FF2B5EF4-FFF2-40B4-BE49-F238E27FC236}">
                <a16:creationId xmlns:a16="http://schemas.microsoft.com/office/drawing/2014/main" id="{CA58B6D4-C3F8-4F84-8959-17BC05FE758B}"/>
              </a:ext>
            </a:extLst>
          </p:cNvPr>
          <p:cNvSpPr txBox="1"/>
          <p:nvPr/>
        </p:nvSpPr>
        <p:spPr>
          <a:xfrm>
            <a:off x="4961137" y="663265"/>
            <a:ext cx="3291986" cy="1815882"/>
          </a:xfrm>
          <a:prstGeom prst="rect">
            <a:avLst/>
          </a:prstGeom>
          <a:noFill/>
        </p:spPr>
        <p:txBody>
          <a:bodyPr wrap="square" rtlCol="0">
            <a:spAutoFit/>
          </a:bodyPr>
          <a:lstStyle/>
          <a:p>
            <a:r>
              <a:rPr lang="en-GB" sz="1600" dirty="0"/>
              <a:t>Children can represent the work they have done with place value counters in a way that they understand. They can draw the counters, using colours to show different amounts or just use circles in the different columns to show their thinking as shown below:</a:t>
            </a:r>
          </a:p>
        </p:txBody>
      </p:sp>
      <p:sp>
        <p:nvSpPr>
          <p:cNvPr id="7" name="TextBox 6">
            <a:extLst>
              <a:ext uri="{FF2B5EF4-FFF2-40B4-BE49-F238E27FC236}">
                <a16:creationId xmlns:a16="http://schemas.microsoft.com/office/drawing/2014/main" id="{ED86256B-75A9-489A-BB10-06C72A07F3A2}"/>
              </a:ext>
            </a:extLst>
          </p:cNvPr>
          <p:cNvSpPr txBox="1"/>
          <p:nvPr/>
        </p:nvSpPr>
        <p:spPr>
          <a:xfrm>
            <a:off x="8670328" y="663265"/>
            <a:ext cx="2903833" cy="1077218"/>
          </a:xfrm>
          <a:prstGeom prst="rect">
            <a:avLst/>
          </a:prstGeom>
          <a:noFill/>
        </p:spPr>
        <p:txBody>
          <a:bodyPr wrap="square" rtlCol="0">
            <a:spAutoFit/>
          </a:bodyPr>
          <a:lstStyle/>
          <a:p>
            <a:r>
              <a:rPr lang="en-GB" sz="1600" dirty="0"/>
              <a:t>Moving forward, multiply by a 2 digit number showing the different rows within the grid method.</a:t>
            </a:r>
          </a:p>
        </p:txBody>
      </p:sp>
      <p:sp>
        <p:nvSpPr>
          <p:cNvPr id="8" name="TextBox 7">
            <a:extLst>
              <a:ext uri="{FF2B5EF4-FFF2-40B4-BE49-F238E27FC236}">
                <a16:creationId xmlns:a16="http://schemas.microsoft.com/office/drawing/2014/main" id="{51536713-51CF-4C74-AC22-C2C1CE1B242D}"/>
              </a:ext>
            </a:extLst>
          </p:cNvPr>
          <p:cNvSpPr txBox="1"/>
          <p:nvPr/>
        </p:nvSpPr>
        <p:spPr>
          <a:xfrm>
            <a:off x="2558688" y="3887993"/>
            <a:ext cx="736847" cy="461665"/>
          </a:xfrm>
          <a:prstGeom prst="rect">
            <a:avLst/>
          </a:prstGeom>
          <a:noFill/>
        </p:spPr>
        <p:txBody>
          <a:bodyPr wrap="square" rtlCol="0">
            <a:spAutoFit/>
          </a:bodyPr>
          <a:lstStyle/>
          <a:p>
            <a:endParaRPr lang="en-GB" dirty="0"/>
          </a:p>
        </p:txBody>
      </p:sp>
      <p:pic>
        <p:nvPicPr>
          <p:cNvPr id="5" name="Picture 4"/>
          <p:cNvPicPr>
            <a:picLocks noChangeAspect="1"/>
          </p:cNvPicPr>
          <p:nvPr/>
        </p:nvPicPr>
        <p:blipFill>
          <a:blip r:embed="rId3"/>
          <a:stretch>
            <a:fillRect/>
          </a:stretch>
        </p:blipFill>
        <p:spPr>
          <a:xfrm>
            <a:off x="1935891" y="1186485"/>
            <a:ext cx="1683608" cy="688749"/>
          </a:xfrm>
          <a:prstGeom prst="rect">
            <a:avLst/>
          </a:prstGeom>
        </p:spPr>
      </p:pic>
      <p:pic>
        <p:nvPicPr>
          <p:cNvPr id="9" name="Picture 8"/>
          <p:cNvPicPr>
            <a:picLocks noChangeAspect="1"/>
          </p:cNvPicPr>
          <p:nvPr/>
        </p:nvPicPr>
        <p:blipFill>
          <a:blip r:embed="rId4"/>
          <a:stretch>
            <a:fillRect/>
          </a:stretch>
        </p:blipFill>
        <p:spPr>
          <a:xfrm>
            <a:off x="1992271" y="2376949"/>
            <a:ext cx="1636883" cy="806464"/>
          </a:xfrm>
          <a:prstGeom prst="rect">
            <a:avLst/>
          </a:prstGeom>
        </p:spPr>
      </p:pic>
      <p:pic>
        <p:nvPicPr>
          <p:cNvPr id="12" name="Picture 11"/>
          <p:cNvPicPr>
            <a:picLocks noChangeAspect="1"/>
          </p:cNvPicPr>
          <p:nvPr/>
        </p:nvPicPr>
        <p:blipFill>
          <a:blip r:embed="rId5"/>
          <a:stretch>
            <a:fillRect/>
          </a:stretch>
        </p:blipFill>
        <p:spPr>
          <a:xfrm>
            <a:off x="1679103" y="4299295"/>
            <a:ext cx="2971286" cy="805375"/>
          </a:xfrm>
          <a:prstGeom prst="rect">
            <a:avLst/>
          </a:prstGeom>
        </p:spPr>
      </p:pic>
      <p:pic>
        <p:nvPicPr>
          <p:cNvPr id="13" name="Picture 12"/>
          <p:cNvPicPr>
            <a:picLocks noChangeAspect="1"/>
          </p:cNvPicPr>
          <p:nvPr/>
        </p:nvPicPr>
        <p:blipFill>
          <a:blip r:embed="rId6"/>
          <a:stretch>
            <a:fillRect/>
          </a:stretch>
        </p:blipFill>
        <p:spPr>
          <a:xfrm>
            <a:off x="1679103" y="5567106"/>
            <a:ext cx="2759932" cy="827979"/>
          </a:xfrm>
          <a:prstGeom prst="rect">
            <a:avLst/>
          </a:prstGeom>
        </p:spPr>
      </p:pic>
      <p:pic>
        <p:nvPicPr>
          <p:cNvPr id="14" name="Picture 13"/>
          <p:cNvPicPr>
            <a:picLocks noChangeAspect="1"/>
          </p:cNvPicPr>
          <p:nvPr/>
        </p:nvPicPr>
        <p:blipFill>
          <a:blip r:embed="rId7"/>
          <a:stretch>
            <a:fillRect/>
          </a:stretch>
        </p:blipFill>
        <p:spPr>
          <a:xfrm>
            <a:off x="5718267" y="2534929"/>
            <a:ext cx="2097915" cy="1583896"/>
          </a:xfrm>
          <a:prstGeom prst="rect">
            <a:avLst/>
          </a:prstGeom>
        </p:spPr>
      </p:pic>
      <p:pic>
        <p:nvPicPr>
          <p:cNvPr id="15" name="Picture 14"/>
          <p:cNvPicPr>
            <a:picLocks noChangeAspect="1"/>
          </p:cNvPicPr>
          <p:nvPr/>
        </p:nvPicPr>
        <p:blipFill rotWithShape="1">
          <a:blip r:embed="rId8"/>
          <a:srcRect t="3806" b="4693"/>
          <a:stretch/>
        </p:blipFill>
        <p:spPr>
          <a:xfrm>
            <a:off x="5391855" y="5270501"/>
            <a:ext cx="2430549" cy="1100022"/>
          </a:xfrm>
          <a:prstGeom prst="rect">
            <a:avLst/>
          </a:prstGeom>
        </p:spPr>
      </p:pic>
      <p:pic>
        <p:nvPicPr>
          <p:cNvPr id="16" name="Picture 15"/>
          <p:cNvPicPr>
            <a:picLocks noChangeAspect="1"/>
          </p:cNvPicPr>
          <p:nvPr/>
        </p:nvPicPr>
        <p:blipFill rotWithShape="1">
          <a:blip r:embed="rId9"/>
          <a:srcRect l="20831" t="5056" b="52196"/>
          <a:stretch/>
        </p:blipFill>
        <p:spPr>
          <a:xfrm>
            <a:off x="9720006" y="1613880"/>
            <a:ext cx="1540075" cy="956677"/>
          </a:xfrm>
          <a:prstGeom prst="rect">
            <a:avLst/>
          </a:prstGeom>
        </p:spPr>
      </p:pic>
      <p:sp>
        <p:nvSpPr>
          <p:cNvPr id="2" name="Footer Placeholder 1"/>
          <p:cNvSpPr>
            <a:spLocks noGrp="1"/>
          </p:cNvSpPr>
          <p:nvPr>
            <p:ph type="ftr" sz="quarter" idx="11"/>
          </p:nvPr>
        </p:nvSpPr>
        <p:spPr>
          <a:xfrm>
            <a:off x="4063313" y="6478236"/>
            <a:ext cx="4114800" cy="365125"/>
          </a:xfrm>
        </p:spPr>
        <p:txBody>
          <a:bodyPr/>
          <a:lstStyle/>
          <a:p>
            <a:r>
              <a:rPr lang="en-GB"/>
              <a:t>Dennington Primary Calculation Policy</a:t>
            </a:r>
            <a:endParaRPr lang="en-GB" dirty="0"/>
          </a:p>
        </p:txBody>
      </p:sp>
      <p:sp>
        <p:nvSpPr>
          <p:cNvPr id="4" name="Slide Number Placeholder 3"/>
          <p:cNvSpPr>
            <a:spLocks noGrp="1"/>
          </p:cNvSpPr>
          <p:nvPr>
            <p:ph type="sldNum" sz="quarter" idx="12"/>
          </p:nvPr>
        </p:nvSpPr>
        <p:spPr>
          <a:xfrm>
            <a:off x="8830961" y="6429093"/>
            <a:ext cx="2743200" cy="365125"/>
          </a:xfrm>
        </p:spPr>
        <p:txBody>
          <a:bodyPr/>
          <a:lstStyle/>
          <a:p>
            <a:fld id="{362DEDE7-20A1-4CC6-AFD3-D24AC809A8E6}" type="slidenum">
              <a:rPr lang="en-GB" smtClean="0"/>
              <a:t>11</a:t>
            </a:fld>
            <a:endParaRPr lang="en-GB" dirty="0"/>
          </a:p>
        </p:txBody>
      </p:sp>
      <p:sp>
        <p:nvSpPr>
          <p:cNvPr id="10" name="TextBox 9">
            <a:extLst>
              <a:ext uri="{FF2B5EF4-FFF2-40B4-BE49-F238E27FC236}">
                <a16:creationId xmlns:a16="http://schemas.microsoft.com/office/drawing/2014/main" id="{2BFAB4A9-8B05-4F74-9E5B-BFEE78124281}"/>
              </a:ext>
            </a:extLst>
          </p:cNvPr>
          <p:cNvSpPr txBox="1"/>
          <p:nvPr/>
        </p:nvSpPr>
        <p:spPr>
          <a:xfrm>
            <a:off x="8633775" y="2911378"/>
            <a:ext cx="3173524" cy="830997"/>
          </a:xfrm>
          <a:prstGeom prst="rect">
            <a:avLst/>
          </a:prstGeom>
          <a:noFill/>
        </p:spPr>
        <p:txBody>
          <a:bodyPr wrap="square" rtlCol="0">
            <a:spAutoFit/>
          </a:bodyPr>
          <a:lstStyle/>
          <a:p>
            <a:r>
              <a:rPr lang="en-US" sz="1600" dirty="0"/>
              <a:t>Multiply two-digit and three-digit numbers by a one-digit number using formal written layout.</a:t>
            </a:r>
            <a:endParaRPr lang="en-GB" sz="1600" dirty="0"/>
          </a:p>
        </p:txBody>
      </p:sp>
      <p:pic>
        <p:nvPicPr>
          <p:cNvPr id="11" name="Picture 10">
            <a:extLst>
              <a:ext uri="{FF2B5EF4-FFF2-40B4-BE49-F238E27FC236}">
                <a16:creationId xmlns:a16="http://schemas.microsoft.com/office/drawing/2014/main" id="{3EA366B2-6281-4443-8EC4-19C29E2D4979}"/>
              </a:ext>
            </a:extLst>
          </p:cNvPr>
          <p:cNvPicPr>
            <a:picLocks noChangeAspect="1"/>
          </p:cNvPicPr>
          <p:nvPr/>
        </p:nvPicPr>
        <p:blipFill rotWithShape="1">
          <a:blip r:embed="rId10"/>
          <a:srcRect r="39124"/>
          <a:stretch/>
        </p:blipFill>
        <p:spPr>
          <a:xfrm>
            <a:off x="8705273" y="3858070"/>
            <a:ext cx="2868568" cy="1596259"/>
          </a:xfrm>
          <a:prstGeom prst="rect">
            <a:avLst/>
          </a:prstGeom>
        </p:spPr>
      </p:pic>
      <p:sp>
        <p:nvSpPr>
          <p:cNvPr id="18" name="TextBox 17">
            <a:extLst>
              <a:ext uri="{FF2B5EF4-FFF2-40B4-BE49-F238E27FC236}">
                <a16:creationId xmlns:a16="http://schemas.microsoft.com/office/drawing/2014/main" id="{C00ECFD1-7F36-4423-9836-25BC1F895893}"/>
              </a:ext>
            </a:extLst>
          </p:cNvPr>
          <p:cNvSpPr txBox="1"/>
          <p:nvPr/>
        </p:nvSpPr>
        <p:spPr>
          <a:xfrm>
            <a:off x="4990094" y="4283923"/>
            <a:ext cx="3565703" cy="1200329"/>
          </a:xfrm>
          <a:prstGeom prst="rect">
            <a:avLst/>
          </a:prstGeom>
          <a:noFill/>
        </p:spPr>
        <p:txBody>
          <a:bodyPr wrap="square" rtlCol="0">
            <a:spAutoFit/>
          </a:bodyPr>
          <a:lstStyle/>
          <a:p>
            <a:r>
              <a:rPr lang="en-GB" dirty="0"/>
              <a:t>Start with multiplying by one digit numbers and showing the clear addition alongside the grid.</a:t>
            </a:r>
          </a:p>
          <a:p>
            <a:endParaRPr lang="en-GB" dirty="0"/>
          </a:p>
        </p:txBody>
      </p:sp>
    </p:spTree>
    <p:extLst>
      <p:ext uri="{BB962C8B-B14F-4D97-AF65-F5344CB8AC3E}">
        <p14:creationId xmlns:p14="http://schemas.microsoft.com/office/powerpoint/2010/main" val="3710324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106634156"/>
              </p:ext>
            </p:extLst>
          </p:nvPr>
        </p:nvGraphicFramePr>
        <p:xfrm>
          <a:off x="364201" y="125633"/>
          <a:ext cx="11662619" cy="6230716"/>
        </p:xfrm>
        <a:graphic>
          <a:graphicData uri="http://schemas.openxmlformats.org/drawingml/2006/table">
            <a:tbl>
              <a:tblPr firstRow="1" bandRow="1">
                <a:tableStyleId>{5940675A-B579-460E-94D1-54222C63F5DA}</a:tableStyleId>
              </a:tblPr>
              <a:tblGrid>
                <a:gridCol w="476026">
                  <a:extLst>
                    <a:ext uri="{9D8B030D-6E8A-4147-A177-3AD203B41FA5}">
                      <a16:colId xmlns:a16="http://schemas.microsoft.com/office/drawing/2014/main" val="3725782152"/>
                    </a:ext>
                  </a:extLst>
                </a:gridCol>
                <a:gridCol w="706611">
                  <a:extLst>
                    <a:ext uri="{9D8B030D-6E8A-4147-A177-3AD203B41FA5}">
                      <a16:colId xmlns:a16="http://schemas.microsoft.com/office/drawing/2014/main" val="3031514123"/>
                    </a:ext>
                  </a:extLst>
                </a:gridCol>
                <a:gridCol w="3402356">
                  <a:extLst>
                    <a:ext uri="{9D8B030D-6E8A-4147-A177-3AD203B41FA5}">
                      <a16:colId xmlns:a16="http://schemas.microsoft.com/office/drawing/2014/main" val="4260795680"/>
                    </a:ext>
                  </a:extLst>
                </a:gridCol>
                <a:gridCol w="3820826">
                  <a:extLst>
                    <a:ext uri="{9D8B030D-6E8A-4147-A177-3AD203B41FA5}">
                      <a16:colId xmlns:a16="http://schemas.microsoft.com/office/drawing/2014/main" val="2018515015"/>
                    </a:ext>
                  </a:extLst>
                </a:gridCol>
                <a:gridCol w="3256800">
                  <a:extLst>
                    <a:ext uri="{9D8B030D-6E8A-4147-A177-3AD203B41FA5}">
                      <a16:colId xmlns:a16="http://schemas.microsoft.com/office/drawing/2014/main" val="1196469425"/>
                    </a:ext>
                  </a:extLst>
                </a:gridCol>
              </a:tblGrid>
              <a:tr h="450048">
                <a:tc gridSpan="2">
                  <a:txBody>
                    <a:bodyPr/>
                    <a:lstStyle/>
                    <a:p>
                      <a:pPr algn="ctr"/>
                      <a:r>
                        <a:rPr lang="en-US" b="1" dirty="0"/>
                        <a:t>Objective</a:t>
                      </a:r>
                      <a:endParaRPr lang="en-GB" b="1" dirty="0"/>
                    </a:p>
                  </a:txBody>
                  <a:tcPr>
                    <a:solidFill>
                      <a:schemeClr val="accent6"/>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6"/>
                    </a:solidFill>
                  </a:tcPr>
                </a:tc>
                <a:tc>
                  <a:txBody>
                    <a:bodyPr/>
                    <a:lstStyle/>
                    <a:p>
                      <a:pPr algn="ctr"/>
                      <a:r>
                        <a:rPr lang="en-US" b="1" dirty="0"/>
                        <a:t>Pictorial</a:t>
                      </a:r>
                      <a:endParaRPr lang="en-GB" b="1" dirty="0"/>
                    </a:p>
                  </a:txBody>
                  <a:tcPr>
                    <a:solidFill>
                      <a:schemeClr val="accent6"/>
                    </a:solidFill>
                  </a:tcPr>
                </a:tc>
                <a:tc>
                  <a:txBody>
                    <a:bodyPr/>
                    <a:lstStyle/>
                    <a:p>
                      <a:pPr algn="ctr"/>
                      <a:r>
                        <a:rPr lang="en-US" b="1" dirty="0"/>
                        <a:t>Abstract</a:t>
                      </a:r>
                      <a:endParaRPr lang="en-GB" b="1" dirty="0"/>
                    </a:p>
                  </a:txBody>
                  <a:tcPr>
                    <a:solidFill>
                      <a:schemeClr val="accent6"/>
                    </a:solidFill>
                  </a:tcPr>
                </a:tc>
                <a:extLst>
                  <a:ext uri="{0D108BD9-81ED-4DB2-BD59-A6C34878D82A}">
                    <a16:rowId xmlns:a16="http://schemas.microsoft.com/office/drawing/2014/main" val="3257761933"/>
                  </a:ext>
                </a:extLst>
              </a:tr>
              <a:tr h="2411127">
                <a:tc rowSpan="2">
                  <a:txBody>
                    <a:bodyPr/>
                    <a:lstStyle/>
                    <a:p>
                      <a:pPr algn="ctr"/>
                      <a:r>
                        <a:rPr lang="en-US" b="1" dirty="0"/>
                        <a:t>Year 5-6 </a:t>
                      </a:r>
                      <a:endParaRPr lang="en-GB" b="1" dirty="0"/>
                    </a:p>
                  </a:txBody>
                  <a:tcPr vert="vert270">
                    <a:solidFill>
                      <a:schemeClr val="accent6">
                        <a:lumMod val="20000"/>
                        <a:lumOff val="80000"/>
                      </a:schemeClr>
                    </a:solidFill>
                  </a:tcPr>
                </a:tc>
                <a:tc>
                  <a:txBody>
                    <a:bodyPr/>
                    <a:lstStyle/>
                    <a:p>
                      <a:pPr algn="ctr"/>
                      <a:r>
                        <a:rPr lang="en-US" dirty="0"/>
                        <a:t>Expanded method</a:t>
                      </a:r>
                      <a:endParaRPr lang="en-GB" b="0" i="1" dirty="0"/>
                    </a:p>
                  </a:txBody>
                  <a:tcPr vert="vert270">
                    <a:solidFill>
                      <a:schemeClr val="accent6">
                        <a:lumMod val="20000"/>
                        <a:lumOff val="80000"/>
                      </a:schemeClr>
                    </a:solidFill>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r h="3369541">
                <a:tc vMerge="1">
                  <a:txBody>
                    <a:bodyPr/>
                    <a:lstStyle/>
                    <a:p>
                      <a:endParaRPr lang="en-GB" dirty="0"/>
                    </a:p>
                  </a:txBody>
                  <a:tcPr/>
                </a:tc>
                <a:tc>
                  <a:txBody>
                    <a:bodyPr/>
                    <a:lstStyle/>
                    <a:p>
                      <a:pPr algn="ctr"/>
                      <a:r>
                        <a:rPr lang="en-US" dirty="0"/>
                        <a:t>Compact method </a:t>
                      </a:r>
                      <a:endParaRPr lang="en-GB" b="0" i="1" dirty="0"/>
                    </a:p>
                  </a:txBody>
                  <a:tcPr vert="vert270">
                    <a:solidFill>
                      <a:schemeClr val="accent6">
                        <a:lumMod val="20000"/>
                        <a:lumOff val="80000"/>
                      </a:schemeClr>
                    </a:solidFill>
                  </a:tcPr>
                </a:tc>
                <a:tc>
                  <a:txBody>
                    <a:bodyPr/>
                    <a:lstStyle/>
                    <a:p>
                      <a:endParaRPr lang="en-GB" sz="1200"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739586610"/>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646081" y="574506"/>
            <a:ext cx="3163810" cy="523220"/>
          </a:xfrm>
          <a:prstGeom prst="rect">
            <a:avLst/>
          </a:prstGeom>
          <a:noFill/>
        </p:spPr>
        <p:txBody>
          <a:bodyPr wrap="square" rtlCol="0">
            <a:spAutoFit/>
          </a:bodyPr>
          <a:lstStyle/>
          <a:p>
            <a:r>
              <a:rPr lang="en-GB" sz="1400" dirty="0"/>
              <a:t>Show the link with arrays to first introduce the expanded method.</a:t>
            </a:r>
          </a:p>
        </p:txBody>
      </p:sp>
      <p:sp>
        <p:nvSpPr>
          <p:cNvPr id="6" name="TextBox 5">
            <a:extLst>
              <a:ext uri="{FF2B5EF4-FFF2-40B4-BE49-F238E27FC236}">
                <a16:creationId xmlns:a16="http://schemas.microsoft.com/office/drawing/2014/main" id="{CA58B6D4-C3F8-4F84-8959-17BC05FE758B}"/>
              </a:ext>
            </a:extLst>
          </p:cNvPr>
          <p:cNvSpPr txBox="1"/>
          <p:nvPr/>
        </p:nvSpPr>
        <p:spPr>
          <a:xfrm>
            <a:off x="1581993" y="2942266"/>
            <a:ext cx="3291986" cy="3108543"/>
          </a:xfrm>
          <a:prstGeom prst="rect">
            <a:avLst/>
          </a:prstGeom>
          <a:noFill/>
        </p:spPr>
        <p:txBody>
          <a:bodyPr wrap="square" rtlCol="0">
            <a:spAutoFit/>
          </a:bodyPr>
          <a:lstStyle/>
          <a:p>
            <a:r>
              <a:rPr lang="en-GB" sz="1400" dirty="0"/>
              <a:t>Children can continue to be supported by place value counters at the stage of multiplication. </a:t>
            </a:r>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r>
              <a:rPr lang="en-GB" sz="1400" dirty="0"/>
              <a:t>It is important at this stage that they always multiply the ones first and note down their answer followed by the tens which they note below.</a:t>
            </a:r>
          </a:p>
        </p:txBody>
      </p:sp>
      <p:sp>
        <p:nvSpPr>
          <p:cNvPr id="7" name="TextBox 6">
            <a:extLst>
              <a:ext uri="{FF2B5EF4-FFF2-40B4-BE49-F238E27FC236}">
                <a16:creationId xmlns:a16="http://schemas.microsoft.com/office/drawing/2014/main" id="{ED86256B-75A9-489A-BB10-06C72A07F3A2}"/>
              </a:ext>
            </a:extLst>
          </p:cNvPr>
          <p:cNvSpPr txBox="1"/>
          <p:nvPr/>
        </p:nvSpPr>
        <p:spPr>
          <a:xfrm>
            <a:off x="8842445" y="592878"/>
            <a:ext cx="3156451" cy="738664"/>
          </a:xfrm>
          <a:prstGeom prst="rect">
            <a:avLst/>
          </a:prstGeom>
          <a:noFill/>
        </p:spPr>
        <p:txBody>
          <a:bodyPr wrap="square" rtlCol="0">
            <a:spAutoFit/>
          </a:bodyPr>
          <a:lstStyle/>
          <a:p>
            <a:r>
              <a:rPr lang="en-GB" sz="1400" dirty="0"/>
              <a:t>Start with long multiplication, reminding the children about lining up their numbers clearly in columns.</a:t>
            </a:r>
          </a:p>
        </p:txBody>
      </p:sp>
      <p:sp>
        <p:nvSpPr>
          <p:cNvPr id="10" name="TextBox 9">
            <a:extLst>
              <a:ext uri="{FF2B5EF4-FFF2-40B4-BE49-F238E27FC236}">
                <a16:creationId xmlns:a16="http://schemas.microsoft.com/office/drawing/2014/main" id="{3243E101-BB1B-4F55-9F40-5D44DC5FA198}"/>
              </a:ext>
            </a:extLst>
          </p:cNvPr>
          <p:cNvSpPr txBox="1"/>
          <p:nvPr/>
        </p:nvSpPr>
        <p:spPr>
          <a:xfrm>
            <a:off x="4998589" y="2940080"/>
            <a:ext cx="3747169" cy="954107"/>
          </a:xfrm>
          <a:prstGeom prst="rect">
            <a:avLst/>
          </a:prstGeom>
          <a:noFill/>
        </p:spPr>
        <p:txBody>
          <a:bodyPr wrap="square" rtlCol="0">
            <a:spAutoFit/>
          </a:bodyPr>
          <a:lstStyle/>
          <a:p>
            <a:r>
              <a:rPr lang="en-GB" sz="1400" dirty="0"/>
              <a:t>Bar modelling and number lines can support learners when solving problems with multiplication alongside the formal written methods.</a:t>
            </a:r>
          </a:p>
        </p:txBody>
      </p:sp>
      <p:pic>
        <p:nvPicPr>
          <p:cNvPr id="5" name="Picture 4"/>
          <p:cNvPicPr>
            <a:picLocks noChangeAspect="1"/>
          </p:cNvPicPr>
          <p:nvPr/>
        </p:nvPicPr>
        <p:blipFill>
          <a:blip r:embed="rId2"/>
          <a:stretch>
            <a:fillRect/>
          </a:stretch>
        </p:blipFill>
        <p:spPr>
          <a:xfrm>
            <a:off x="2293705" y="3628249"/>
            <a:ext cx="1744895" cy="1380803"/>
          </a:xfrm>
          <a:prstGeom prst="rect">
            <a:avLst/>
          </a:prstGeom>
        </p:spPr>
      </p:pic>
      <p:pic>
        <p:nvPicPr>
          <p:cNvPr id="9" name="Picture 8"/>
          <p:cNvPicPr>
            <a:picLocks noChangeAspect="1"/>
          </p:cNvPicPr>
          <p:nvPr/>
        </p:nvPicPr>
        <p:blipFill>
          <a:blip r:embed="rId3"/>
          <a:stretch>
            <a:fillRect/>
          </a:stretch>
        </p:blipFill>
        <p:spPr>
          <a:xfrm>
            <a:off x="1873985" y="1116847"/>
            <a:ext cx="2057788" cy="1357264"/>
          </a:xfrm>
          <a:prstGeom prst="rect">
            <a:avLst/>
          </a:prstGeom>
        </p:spPr>
      </p:pic>
      <p:pic>
        <p:nvPicPr>
          <p:cNvPr id="11" name="Picture 10"/>
          <p:cNvPicPr>
            <a:picLocks noChangeAspect="1"/>
          </p:cNvPicPr>
          <p:nvPr/>
        </p:nvPicPr>
        <p:blipFill>
          <a:blip r:embed="rId4"/>
          <a:stretch>
            <a:fillRect/>
          </a:stretch>
        </p:blipFill>
        <p:spPr>
          <a:xfrm>
            <a:off x="5770890" y="1023373"/>
            <a:ext cx="1833684" cy="1365011"/>
          </a:xfrm>
          <a:prstGeom prst="rect">
            <a:avLst/>
          </a:prstGeom>
        </p:spPr>
      </p:pic>
      <p:pic>
        <p:nvPicPr>
          <p:cNvPr id="12" name="Picture 11"/>
          <p:cNvPicPr>
            <a:picLocks noChangeAspect="1"/>
          </p:cNvPicPr>
          <p:nvPr/>
        </p:nvPicPr>
        <p:blipFill rotWithShape="1">
          <a:blip r:embed="rId5"/>
          <a:srcRect b="2388"/>
          <a:stretch/>
        </p:blipFill>
        <p:spPr>
          <a:xfrm>
            <a:off x="5728059" y="3717792"/>
            <a:ext cx="2493630" cy="2246402"/>
          </a:xfrm>
          <a:prstGeom prst="rect">
            <a:avLst/>
          </a:prstGeom>
        </p:spPr>
      </p:pic>
      <p:pic>
        <p:nvPicPr>
          <p:cNvPr id="13" name="Picture 12"/>
          <p:cNvPicPr>
            <a:picLocks noChangeAspect="1"/>
          </p:cNvPicPr>
          <p:nvPr/>
        </p:nvPicPr>
        <p:blipFill>
          <a:blip r:embed="rId6"/>
          <a:stretch>
            <a:fillRect/>
          </a:stretch>
        </p:blipFill>
        <p:spPr>
          <a:xfrm>
            <a:off x="9764658" y="1331542"/>
            <a:ext cx="1102504" cy="1307621"/>
          </a:xfrm>
          <a:prstGeom prst="rect">
            <a:avLst/>
          </a:prstGeom>
        </p:spPr>
      </p:pic>
      <p:sp>
        <p:nvSpPr>
          <p:cNvPr id="14" name="TextBox 13">
            <a:extLst>
              <a:ext uri="{FF2B5EF4-FFF2-40B4-BE49-F238E27FC236}">
                <a16:creationId xmlns:a16="http://schemas.microsoft.com/office/drawing/2014/main" id="{ED86256B-75A9-489A-BB10-06C72A07F3A2}"/>
              </a:ext>
            </a:extLst>
          </p:cNvPr>
          <p:cNvSpPr txBox="1"/>
          <p:nvPr/>
        </p:nvSpPr>
        <p:spPr>
          <a:xfrm>
            <a:off x="8745758" y="2940080"/>
            <a:ext cx="3156451" cy="2308324"/>
          </a:xfrm>
          <a:prstGeom prst="rect">
            <a:avLst/>
          </a:prstGeom>
          <a:noFill/>
        </p:spPr>
        <p:txBody>
          <a:bodyPr wrap="square" rtlCol="0">
            <a:spAutoFit/>
          </a:bodyPr>
          <a:lstStyle/>
          <a:p>
            <a:r>
              <a:rPr lang="en-GB" sz="1200" dirty="0"/>
              <a:t>Start with long multiplication, reminding the children about lining up their numbers clearly in columns. If it helps, children can write out what they are solving next to their answer. </a:t>
            </a:r>
          </a:p>
          <a:p>
            <a:endParaRPr lang="en-GB" sz="1200" dirty="0"/>
          </a:p>
          <a:p>
            <a:endParaRPr lang="en-GB" sz="1200" dirty="0"/>
          </a:p>
          <a:p>
            <a:endParaRPr lang="en-GB" sz="1200" dirty="0"/>
          </a:p>
          <a:p>
            <a:endParaRPr lang="en-GB" sz="1200" dirty="0"/>
          </a:p>
          <a:p>
            <a:endParaRPr lang="en-GB" sz="1200" dirty="0"/>
          </a:p>
          <a:p>
            <a:endParaRPr lang="en-GB" sz="1200" dirty="0"/>
          </a:p>
          <a:p>
            <a:endParaRPr lang="en-GB" sz="1200" dirty="0"/>
          </a:p>
          <a:p>
            <a:r>
              <a:rPr lang="en-GB" sz="1200" dirty="0"/>
              <a:t>This moves to the more compact method.</a:t>
            </a:r>
          </a:p>
        </p:txBody>
      </p:sp>
      <p:pic>
        <p:nvPicPr>
          <p:cNvPr id="15" name="Picture 14"/>
          <p:cNvPicPr>
            <a:picLocks noChangeAspect="1"/>
          </p:cNvPicPr>
          <p:nvPr/>
        </p:nvPicPr>
        <p:blipFill rotWithShape="1">
          <a:blip r:embed="rId7"/>
          <a:srcRect t="2869"/>
          <a:stretch/>
        </p:blipFill>
        <p:spPr>
          <a:xfrm>
            <a:off x="9696930" y="3722343"/>
            <a:ext cx="1205320" cy="1286709"/>
          </a:xfrm>
          <a:prstGeom prst="rect">
            <a:avLst/>
          </a:prstGeom>
        </p:spPr>
      </p:pic>
      <p:pic>
        <p:nvPicPr>
          <p:cNvPr id="16" name="Picture 15"/>
          <p:cNvPicPr>
            <a:picLocks noChangeAspect="1"/>
          </p:cNvPicPr>
          <p:nvPr/>
        </p:nvPicPr>
        <p:blipFill>
          <a:blip r:embed="rId8"/>
          <a:stretch>
            <a:fillRect/>
          </a:stretch>
        </p:blipFill>
        <p:spPr>
          <a:xfrm>
            <a:off x="10066636" y="5248404"/>
            <a:ext cx="708067" cy="1040169"/>
          </a:xfrm>
          <a:prstGeom prst="rect">
            <a:avLst/>
          </a:prstGeom>
        </p:spPr>
      </p:pic>
      <p:sp>
        <p:nvSpPr>
          <p:cNvPr id="2" name="Footer Placeholder 1"/>
          <p:cNvSpPr>
            <a:spLocks noGrp="1"/>
          </p:cNvSpPr>
          <p:nvPr>
            <p:ph type="ftr" sz="quarter" idx="11"/>
          </p:nvPr>
        </p:nvSpPr>
        <p:spPr/>
        <p:txBody>
          <a:bodyPr/>
          <a:lstStyle/>
          <a:p>
            <a:r>
              <a:rPr lang="en-GB"/>
              <a:t>Dennington Primary Calculation Policy</a:t>
            </a:r>
          </a:p>
        </p:txBody>
      </p:sp>
      <p:sp>
        <p:nvSpPr>
          <p:cNvPr id="8" name="Slide Number Placeholder 7"/>
          <p:cNvSpPr>
            <a:spLocks noGrp="1"/>
          </p:cNvSpPr>
          <p:nvPr>
            <p:ph type="sldNum" sz="quarter" idx="12"/>
          </p:nvPr>
        </p:nvSpPr>
        <p:spPr/>
        <p:txBody>
          <a:bodyPr/>
          <a:lstStyle/>
          <a:p>
            <a:fld id="{362DEDE7-20A1-4CC6-AFD3-D24AC809A8E6}" type="slidenum">
              <a:rPr lang="en-GB" smtClean="0"/>
              <a:t>12</a:t>
            </a:fld>
            <a:endParaRPr lang="en-GB"/>
          </a:p>
        </p:txBody>
      </p:sp>
    </p:spTree>
    <p:extLst>
      <p:ext uri="{BB962C8B-B14F-4D97-AF65-F5344CB8AC3E}">
        <p14:creationId xmlns:p14="http://schemas.microsoft.com/office/powerpoint/2010/main" val="1098267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755010056"/>
              </p:ext>
            </p:extLst>
          </p:nvPr>
        </p:nvGraphicFramePr>
        <p:xfrm>
          <a:off x="372862" y="604256"/>
          <a:ext cx="11381173" cy="5787667"/>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3320249">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02880">
                <a:tc gridSpan="2">
                  <a:txBody>
                    <a:bodyPr/>
                    <a:lstStyle/>
                    <a:p>
                      <a:pPr algn="ctr"/>
                      <a:r>
                        <a:rPr lang="en-US" b="1" dirty="0"/>
                        <a:t>Objective</a:t>
                      </a:r>
                      <a:endParaRPr lang="en-GB" b="1" dirty="0"/>
                    </a:p>
                  </a:txBody>
                  <a:tcPr>
                    <a:solidFill>
                      <a:schemeClr val="accent1"/>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1"/>
                    </a:solidFill>
                  </a:tcPr>
                </a:tc>
                <a:tc>
                  <a:txBody>
                    <a:bodyPr/>
                    <a:lstStyle/>
                    <a:p>
                      <a:pPr algn="ctr"/>
                      <a:r>
                        <a:rPr lang="en-US" b="1" dirty="0"/>
                        <a:t>Pictorial</a:t>
                      </a:r>
                      <a:endParaRPr lang="en-GB" b="1" dirty="0"/>
                    </a:p>
                  </a:txBody>
                  <a:tcPr>
                    <a:solidFill>
                      <a:schemeClr val="accent1"/>
                    </a:solidFill>
                  </a:tcPr>
                </a:tc>
                <a:tc>
                  <a:txBody>
                    <a:bodyPr/>
                    <a:lstStyle/>
                    <a:p>
                      <a:pPr algn="ctr"/>
                      <a:r>
                        <a:rPr lang="en-US" b="1" dirty="0"/>
                        <a:t>Abstract</a:t>
                      </a:r>
                      <a:endParaRPr lang="en-GB" b="1" dirty="0"/>
                    </a:p>
                  </a:txBody>
                  <a:tcPr>
                    <a:solidFill>
                      <a:schemeClr val="accent1"/>
                    </a:solidFill>
                  </a:tcPr>
                </a:tc>
                <a:extLst>
                  <a:ext uri="{0D108BD9-81ED-4DB2-BD59-A6C34878D82A}">
                    <a16:rowId xmlns:a16="http://schemas.microsoft.com/office/drawing/2014/main" val="3257761933"/>
                  </a:ext>
                </a:extLst>
              </a:tr>
              <a:tr h="2583972">
                <a:tc rowSpan="2">
                  <a:txBody>
                    <a:bodyPr/>
                    <a:lstStyle/>
                    <a:p>
                      <a:pPr algn="ctr"/>
                      <a:r>
                        <a:rPr lang="en-US" b="1" dirty="0"/>
                        <a:t>Year 1-2</a:t>
                      </a:r>
                      <a:endParaRPr lang="en-GB" b="1" dirty="0"/>
                    </a:p>
                  </a:txBody>
                  <a:tcPr vert="vert270">
                    <a:solidFill>
                      <a:schemeClr val="accent5">
                        <a:lumMod val="20000"/>
                        <a:lumOff val="80000"/>
                      </a:schemeClr>
                    </a:solidFill>
                  </a:tcPr>
                </a:tc>
                <a:tc>
                  <a:txBody>
                    <a:bodyPr/>
                    <a:lstStyle/>
                    <a:p>
                      <a:pPr algn="ctr"/>
                      <a:r>
                        <a:rPr lang="en-US" b="0" i="1" dirty="0"/>
                        <a:t>Sharing</a:t>
                      </a:r>
                      <a:endParaRPr lang="en-GB" b="0" i="1" dirty="0"/>
                    </a:p>
                  </a:txBody>
                  <a:tcPr vert="vert270">
                    <a:solidFill>
                      <a:schemeClr val="accent5">
                        <a:lumMod val="20000"/>
                        <a:lumOff val="80000"/>
                      </a:schemeClr>
                    </a:solidFill>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r h="2700815">
                <a:tc vMerge="1">
                  <a:txBody>
                    <a:bodyPr/>
                    <a:lstStyle/>
                    <a:p>
                      <a:endParaRPr lang="en-GB" dirty="0"/>
                    </a:p>
                  </a:txBody>
                  <a:tcPr/>
                </a:tc>
                <a:tc>
                  <a:txBody>
                    <a:bodyPr/>
                    <a:lstStyle/>
                    <a:p>
                      <a:pPr algn="ctr"/>
                      <a:r>
                        <a:rPr lang="en-GB" b="0" i="1" dirty="0"/>
                        <a:t>Grouping</a:t>
                      </a:r>
                    </a:p>
                  </a:txBody>
                  <a:tcPr vert="vert270">
                    <a:solidFill>
                      <a:schemeClr val="accent5">
                        <a:lumMod val="20000"/>
                        <a:lumOff val="80000"/>
                      </a:schemeClr>
                    </a:solidFill>
                  </a:tcPr>
                </a:tc>
                <a:tc>
                  <a:txBody>
                    <a:bodyPr/>
                    <a:lstStyle/>
                    <a:p>
                      <a:endParaRPr lang="en-GB" sz="1200"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739586610"/>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621618" y="2906581"/>
            <a:ext cx="3099673" cy="523220"/>
          </a:xfrm>
          <a:prstGeom prst="rect">
            <a:avLst/>
          </a:prstGeom>
          <a:noFill/>
        </p:spPr>
        <p:txBody>
          <a:bodyPr wrap="square" rtlCol="0">
            <a:spAutoFit/>
          </a:bodyPr>
          <a:lstStyle/>
          <a:p>
            <a:r>
              <a:rPr lang="en-GB" sz="1400" dirty="0"/>
              <a:t>I have 8 cubes, can you share them equally between two people? </a:t>
            </a:r>
          </a:p>
        </p:txBody>
      </p:sp>
      <p:sp>
        <p:nvSpPr>
          <p:cNvPr id="6" name="TextBox 5">
            <a:extLst>
              <a:ext uri="{FF2B5EF4-FFF2-40B4-BE49-F238E27FC236}">
                <a16:creationId xmlns:a16="http://schemas.microsoft.com/office/drawing/2014/main" id="{CA58B6D4-C3F8-4F84-8959-17BC05FE758B}"/>
              </a:ext>
            </a:extLst>
          </p:cNvPr>
          <p:cNvSpPr txBox="1"/>
          <p:nvPr/>
        </p:nvSpPr>
        <p:spPr>
          <a:xfrm>
            <a:off x="5197196" y="3047495"/>
            <a:ext cx="3291986" cy="523220"/>
          </a:xfrm>
          <a:prstGeom prst="rect">
            <a:avLst/>
          </a:prstGeom>
          <a:noFill/>
        </p:spPr>
        <p:txBody>
          <a:bodyPr wrap="square" rtlCol="0">
            <a:spAutoFit/>
          </a:bodyPr>
          <a:lstStyle/>
          <a:p>
            <a:r>
              <a:rPr lang="en-GB" sz="1400" dirty="0"/>
              <a:t>Children use pictures or shapes to share quantities.</a:t>
            </a:r>
          </a:p>
        </p:txBody>
      </p:sp>
      <p:sp>
        <p:nvSpPr>
          <p:cNvPr id="7" name="TextBox 6">
            <a:extLst>
              <a:ext uri="{FF2B5EF4-FFF2-40B4-BE49-F238E27FC236}">
                <a16:creationId xmlns:a16="http://schemas.microsoft.com/office/drawing/2014/main" id="{ED86256B-75A9-489A-BB10-06C72A07F3A2}"/>
              </a:ext>
            </a:extLst>
          </p:cNvPr>
          <p:cNvSpPr txBox="1"/>
          <p:nvPr/>
        </p:nvSpPr>
        <p:spPr>
          <a:xfrm>
            <a:off x="8996839" y="3036423"/>
            <a:ext cx="2641786" cy="523220"/>
          </a:xfrm>
          <a:prstGeom prst="rect">
            <a:avLst/>
          </a:prstGeom>
          <a:noFill/>
        </p:spPr>
        <p:txBody>
          <a:bodyPr wrap="square" rtlCol="0">
            <a:spAutoFit/>
          </a:bodyPr>
          <a:lstStyle/>
          <a:p>
            <a:r>
              <a:rPr lang="en-GB" sz="1400" dirty="0"/>
              <a:t>Share 8 buns between two people. </a:t>
            </a:r>
          </a:p>
        </p:txBody>
      </p:sp>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sp>
        <p:nvSpPr>
          <p:cNvPr id="9" name="TextBox 8">
            <a:extLst>
              <a:ext uri="{FF2B5EF4-FFF2-40B4-BE49-F238E27FC236}">
                <a16:creationId xmlns:a16="http://schemas.microsoft.com/office/drawing/2014/main" id="{A5AF7CD9-CFE1-4F7B-A22D-32AA88F9E40B}"/>
              </a:ext>
            </a:extLst>
          </p:cNvPr>
          <p:cNvSpPr txBox="1"/>
          <p:nvPr/>
        </p:nvSpPr>
        <p:spPr>
          <a:xfrm>
            <a:off x="1704514" y="5575176"/>
            <a:ext cx="2894120" cy="738664"/>
          </a:xfrm>
          <a:prstGeom prst="rect">
            <a:avLst/>
          </a:prstGeom>
          <a:noFill/>
        </p:spPr>
        <p:txBody>
          <a:bodyPr wrap="square" rtlCol="0">
            <a:spAutoFit/>
          </a:bodyPr>
          <a:lstStyle/>
          <a:p>
            <a:r>
              <a:rPr lang="en-GB" sz="1400" dirty="0"/>
              <a:t>Divide quantities into equal groups. Use cubes, counters, objects or place value counters to aid understanding. </a:t>
            </a:r>
            <a:endParaRPr lang="en-GB" sz="1100" dirty="0"/>
          </a:p>
        </p:txBody>
      </p:sp>
      <p:sp>
        <p:nvSpPr>
          <p:cNvPr id="10" name="TextBox 9">
            <a:extLst>
              <a:ext uri="{FF2B5EF4-FFF2-40B4-BE49-F238E27FC236}">
                <a16:creationId xmlns:a16="http://schemas.microsoft.com/office/drawing/2014/main" id="{3243E101-BB1B-4F55-9F40-5D44DC5FA198}"/>
              </a:ext>
            </a:extLst>
          </p:cNvPr>
          <p:cNvSpPr txBox="1"/>
          <p:nvPr/>
        </p:nvSpPr>
        <p:spPr>
          <a:xfrm>
            <a:off x="4804187" y="4878782"/>
            <a:ext cx="3212995" cy="954107"/>
          </a:xfrm>
          <a:prstGeom prst="rect">
            <a:avLst/>
          </a:prstGeom>
          <a:noFill/>
        </p:spPr>
        <p:txBody>
          <a:bodyPr wrap="square" rtlCol="0">
            <a:spAutoFit/>
          </a:bodyPr>
          <a:lstStyle/>
          <a:p>
            <a:r>
              <a:rPr lang="en-GB" sz="1400" dirty="0"/>
              <a:t>Think of the bar as a whole. Split it into the number of groups you are dividing by and work out how many would be within each group. </a:t>
            </a:r>
          </a:p>
        </p:txBody>
      </p:sp>
      <p:sp>
        <p:nvSpPr>
          <p:cNvPr id="11" name="TextBox 10">
            <a:extLst>
              <a:ext uri="{FF2B5EF4-FFF2-40B4-BE49-F238E27FC236}">
                <a16:creationId xmlns:a16="http://schemas.microsoft.com/office/drawing/2014/main" id="{3243E101-BB1B-4F55-9F40-5D44DC5FA198}"/>
              </a:ext>
            </a:extLst>
          </p:cNvPr>
          <p:cNvSpPr txBox="1"/>
          <p:nvPr/>
        </p:nvSpPr>
        <p:spPr>
          <a:xfrm>
            <a:off x="5007006" y="3746060"/>
            <a:ext cx="3603594" cy="738664"/>
          </a:xfrm>
          <a:prstGeom prst="rect">
            <a:avLst/>
          </a:prstGeom>
          <a:noFill/>
        </p:spPr>
        <p:txBody>
          <a:bodyPr wrap="square" rtlCol="0">
            <a:spAutoFit/>
          </a:bodyPr>
          <a:lstStyle/>
          <a:p>
            <a:r>
              <a:rPr lang="en-GB" sz="1400" dirty="0"/>
              <a:t>Use a number line to show jumps in groups. The number of jumps equals the number of groups.</a:t>
            </a:r>
          </a:p>
        </p:txBody>
      </p:sp>
      <p:sp>
        <p:nvSpPr>
          <p:cNvPr id="12" name="TextBox 11">
            <a:extLst>
              <a:ext uri="{FF2B5EF4-FFF2-40B4-BE49-F238E27FC236}">
                <a16:creationId xmlns:a16="http://schemas.microsoft.com/office/drawing/2014/main" id="{ED86256B-75A9-489A-BB10-06C72A07F3A2}"/>
              </a:ext>
            </a:extLst>
          </p:cNvPr>
          <p:cNvSpPr txBox="1"/>
          <p:nvPr/>
        </p:nvSpPr>
        <p:spPr>
          <a:xfrm>
            <a:off x="8996839" y="3765985"/>
            <a:ext cx="2641786" cy="523220"/>
          </a:xfrm>
          <a:prstGeom prst="rect">
            <a:avLst/>
          </a:prstGeom>
          <a:noFill/>
        </p:spPr>
        <p:txBody>
          <a:bodyPr wrap="square" rtlCol="0">
            <a:spAutoFit/>
          </a:bodyPr>
          <a:lstStyle/>
          <a:p>
            <a:r>
              <a:rPr lang="en-GB" sz="1400" dirty="0"/>
              <a:t>Divide 10 into 5 groups. How many are in each group?</a:t>
            </a:r>
          </a:p>
        </p:txBody>
      </p:sp>
      <p:pic>
        <p:nvPicPr>
          <p:cNvPr id="2" name="Picture 1"/>
          <p:cNvPicPr>
            <a:picLocks noChangeAspect="1"/>
          </p:cNvPicPr>
          <p:nvPr/>
        </p:nvPicPr>
        <p:blipFill>
          <a:blip r:embed="rId2"/>
          <a:stretch>
            <a:fillRect/>
          </a:stretch>
        </p:blipFill>
        <p:spPr>
          <a:xfrm>
            <a:off x="2240691" y="3803351"/>
            <a:ext cx="1824721" cy="1762108"/>
          </a:xfrm>
          <a:prstGeom prst="rect">
            <a:avLst/>
          </a:prstGeom>
        </p:spPr>
      </p:pic>
      <p:pic>
        <p:nvPicPr>
          <p:cNvPr id="5" name="Picture 4"/>
          <p:cNvPicPr>
            <a:picLocks noChangeAspect="1"/>
          </p:cNvPicPr>
          <p:nvPr/>
        </p:nvPicPr>
        <p:blipFill>
          <a:blip r:embed="rId3"/>
          <a:stretch>
            <a:fillRect/>
          </a:stretch>
        </p:blipFill>
        <p:spPr>
          <a:xfrm>
            <a:off x="5745781" y="4225745"/>
            <a:ext cx="2476500" cy="657225"/>
          </a:xfrm>
          <a:prstGeom prst="rect">
            <a:avLst/>
          </a:prstGeom>
        </p:spPr>
      </p:pic>
      <p:pic>
        <p:nvPicPr>
          <p:cNvPr id="13" name="Picture 12"/>
          <p:cNvPicPr>
            <a:picLocks noChangeAspect="1"/>
          </p:cNvPicPr>
          <p:nvPr/>
        </p:nvPicPr>
        <p:blipFill rotWithShape="1">
          <a:blip r:embed="rId4"/>
          <a:srcRect r="2139" b="43030"/>
          <a:stretch/>
        </p:blipFill>
        <p:spPr>
          <a:xfrm>
            <a:off x="5467801" y="5815401"/>
            <a:ext cx="2125567" cy="521825"/>
          </a:xfrm>
          <a:prstGeom prst="rect">
            <a:avLst/>
          </a:prstGeom>
        </p:spPr>
      </p:pic>
      <p:pic>
        <p:nvPicPr>
          <p:cNvPr id="14" name="Picture 13"/>
          <p:cNvPicPr>
            <a:picLocks noChangeAspect="1"/>
          </p:cNvPicPr>
          <p:nvPr/>
        </p:nvPicPr>
        <p:blipFill rotWithShape="1">
          <a:blip r:embed="rId4"/>
          <a:srcRect l="20145" t="62557" r="47937"/>
          <a:stretch/>
        </p:blipFill>
        <p:spPr>
          <a:xfrm>
            <a:off x="7683272" y="5726552"/>
            <a:ext cx="766119" cy="517137"/>
          </a:xfrm>
          <a:prstGeom prst="rect">
            <a:avLst/>
          </a:prstGeom>
        </p:spPr>
      </p:pic>
      <p:pic>
        <p:nvPicPr>
          <p:cNvPr id="15" name="Picture 14"/>
          <p:cNvPicPr>
            <a:picLocks noChangeAspect="1"/>
          </p:cNvPicPr>
          <p:nvPr/>
        </p:nvPicPr>
        <p:blipFill>
          <a:blip r:embed="rId5"/>
          <a:stretch>
            <a:fillRect/>
          </a:stretch>
        </p:blipFill>
        <p:spPr>
          <a:xfrm>
            <a:off x="5320763" y="1409285"/>
            <a:ext cx="2493710" cy="1423493"/>
          </a:xfrm>
          <a:prstGeom prst="rect">
            <a:avLst/>
          </a:prstGeom>
        </p:spPr>
      </p:pic>
      <p:pic>
        <p:nvPicPr>
          <p:cNvPr id="16" name="Picture 15"/>
          <p:cNvPicPr>
            <a:picLocks noChangeAspect="1"/>
          </p:cNvPicPr>
          <p:nvPr/>
        </p:nvPicPr>
        <p:blipFill>
          <a:blip r:embed="rId6"/>
          <a:stretch>
            <a:fillRect/>
          </a:stretch>
        </p:blipFill>
        <p:spPr>
          <a:xfrm>
            <a:off x="2277601" y="1672702"/>
            <a:ext cx="1447800" cy="1152525"/>
          </a:xfrm>
          <a:prstGeom prst="rect">
            <a:avLst/>
          </a:prstGeom>
        </p:spPr>
      </p:pic>
      <p:sp>
        <p:nvSpPr>
          <p:cNvPr id="17" name="TextBox 16"/>
          <p:cNvSpPr txBox="1"/>
          <p:nvPr/>
        </p:nvSpPr>
        <p:spPr>
          <a:xfrm>
            <a:off x="9581727" y="4653492"/>
            <a:ext cx="1094512" cy="646331"/>
          </a:xfrm>
          <a:prstGeom prst="rect">
            <a:avLst/>
          </a:prstGeom>
          <a:noFill/>
        </p:spPr>
        <p:txBody>
          <a:bodyPr wrap="square" rtlCol="0">
            <a:spAutoFit/>
          </a:bodyPr>
          <a:lstStyle/>
          <a:p>
            <a:r>
              <a:rPr lang="en-US" dirty="0"/>
              <a:t>10 ÷ 5 = 2 </a:t>
            </a:r>
            <a:endParaRPr lang="en-GB" dirty="0"/>
          </a:p>
          <a:p>
            <a:endParaRPr lang="en-US" dirty="0"/>
          </a:p>
        </p:txBody>
      </p:sp>
      <p:sp>
        <p:nvSpPr>
          <p:cNvPr id="18" name="Footer Placeholder 17"/>
          <p:cNvSpPr>
            <a:spLocks noGrp="1"/>
          </p:cNvSpPr>
          <p:nvPr>
            <p:ph type="ftr" sz="quarter" idx="11"/>
          </p:nvPr>
        </p:nvSpPr>
        <p:spPr/>
        <p:txBody>
          <a:bodyPr/>
          <a:lstStyle/>
          <a:p>
            <a:r>
              <a:rPr lang="en-GB"/>
              <a:t>Dennington Primary Calculation Policy</a:t>
            </a:r>
          </a:p>
        </p:txBody>
      </p:sp>
      <p:sp>
        <p:nvSpPr>
          <p:cNvPr id="19" name="Slide Number Placeholder 18"/>
          <p:cNvSpPr>
            <a:spLocks noGrp="1"/>
          </p:cNvSpPr>
          <p:nvPr>
            <p:ph type="sldNum" sz="quarter" idx="12"/>
          </p:nvPr>
        </p:nvSpPr>
        <p:spPr/>
        <p:txBody>
          <a:bodyPr/>
          <a:lstStyle/>
          <a:p>
            <a:fld id="{362DEDE7-20A1-4CC6-AFD3-D24AC809A8E6}" type="slidenum">
              <a:rPr lang="en-GB" smtClean="0"/>
              <a:t>13</a:t>
            </a:fld>
            <a:endParaRPr lang="en-GB"/>
          </a:p>
        </p:txBody>
      </p:sp>
    </p:spTree>
    <p:extLst>
      <p:ext uri="{BB962C8B-B14F-4D97-AF65-F5344CB8AC3E}">
        <p14:creationId xmlns:p14="http://schemas.microsoft.com/office/powerpoint/2010/main" val="2365385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3542302806"/>
              </p:ext>
            </p:extLst>
          </p:nvPr>
        </p:nvGraphicFramePr>
        <p:xfrm>
          <a:off x="372862" y="250022"/>
          <a:ext cx="11381173" cy="6150771"/>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3320249">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74427">
                <a:tc gridSpan="2">
                  <a:txBody>
                    <a:bodyPr/>
                    <a:lstStyle/>
                    <a:p>
                      <a:pPr algn="ctr"/>
                      <a:r>
                        <a:rPr lang="en-US" b="1" dirty="0"/>
                        <a:t>Objective</a:t>
                      </a:r>
                      <a:endParaRPr lang="en-GB" b="1" dirty="0"/>
                    </a:p>
                  </a:txBody>
                  <a:tcPr>
                    <a:solidFill>
                      <a:schemeClr val="accent1"/>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1"/>
                    </a:solidFill>
                  </a:tcPr>
                </a:tc>
                <a:tc>
                  <a:txBody>
                    <a:bodyPr/>
                    <a:lstStyle/>
                    <a:p>
                      <a:pPr algn="ctr"/>
                      <a:r>
                        <a:rPr lang="en-US" b="1" dirty="0"/>
                        <a:t>Pictorial</a:t>
                      </a:r>
                      <a:endParaRPr lang="en-GB" b="1" dirty="0"/>
                    </a:p>
                  </a:txBody>
                  <a:tcPr>
                    <a:solidFill>
                      <a:schemeClr val="accent1"/>
                    </a:solidFill>
                  </a:tcPr>
                </a:tc>
                <a:tc>
                  <a:txBody>
                    <a:bodyPr/>
                    <a:lstStyle/>
                    <a:p>
                      <a:pPr algn="ctr"/>
                      <a:r>
                        <a:rPr lang="en-US" b="1" dirty="0"/>
                        <a:t>Abstract</a:t>
                      </a:r>
                      <a:endParaRPr lang="en-GB" b="1" dirty="0"/>
                    </a:p>
                  </a:txBody>
                  <a:tcPr>
                    <a:solidFill>
                      <a:schemeClr val="accent1"/>
                    </a:solidFill>
                  </a:tcPr>
                </a:tc>
                <a:extLst>
                  <a:ext uri="{0D108BD9-81ED-4DB2-BD59-A6C34878D82A}">
                    <a16:rowId xmlns:a16="http://schemas.microsoft.com/office/drawing/2014/main" val="3257761933"/>
                  </a:ext>
                </a:extLst>
              </a:tr>
              <a:tr h="2491271">
                <a:tc rowSpan="2">
                  <a:txBody>
                    <a:bodyPr/>
                    <a:lstStyle/>
                    <a:p>
                      <a:pPr algn="ctr"/>
                      <a:r>
                        <a:rPr lang="en-US" b="1" dirty="0"/>
                        <a:t>Year 3-4 </a:t>
                      </a:r>
                      <a:endParaRPr lang="en-GB" b="1" dirty="0"/>
                    </a:p>
                  </a:txBody>
                  <a:tcPr vert="vert270">
                    <a:solidFill>
                      <a:schemeClr val="accent5">
                        <a:lumMod val="20000"/>
                        <a:lumOff val="80000"/>
                      </a:schemeClr>
                    </a:solidFill>
                  </a:tcPr>
                </a:tc>
                <a:tc>
                  <a:txBody>
                    <a:bodyPr/>
                    <a:lstStyle/>
                    <a:p>
                      <a:pPr algn="ctr"/>
                      <a:r>
                        <a:rPr lang="en-US" dirty="0"/>
                        <a:t>Division with arrays </a:t>
                      </a:r>
                      <a:endParaRPr lang="en-GB" b="0" i="1" dirty="0"/>
                    </a:p>
                  </a:txBody>
                  <a:tcPr vert="vert270">
                    <a:solidFill>
                      <a:schemeClr val="accent5">
                        <a:lumMod val="20000"/>
                        <a:lumOff val="80000"/>
                      </a:schemeClr>
                    </a:solidFill>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r h="3085073">
                <a:tc vMerge="1">
                  <a:txBody>
                    <a:bodyPr/>
                    <a:lstStyle/>
                    <a:p>
                      <a:endParaRPr lang="en-GB" dirty="0"/>
                    </a:p>
                  </a:txBody>
                  <a:tcPr/>
                </a:tc>
                <a:tc>
                  <a:txBody>
                    <a:bodyPr/>
                    <a:lstStyle/>
                    <a:p>
                      <a:pPr algn="ctr"/>
                      <a:r>
                        <a:rPr lang="en-US" dirty="0"/>
                        <a:t>Short division </a:t>
                      </a:r>
                      <a:endParaRPr lang="en-GB" b="0" i="1" dirty="0"/>
                    </a:p>
                  </a:txBody>
                  <a:tcPr vert="vert270">
                    <a:solidFill>
                      <a:schemeClr val="accent5">
                        <a:lumMod val="20000"/>
                        <a:lumOff val="80000"/>
                      </a:schemeClr>
                    </a:solidFill>
                  </a:tcPr>
                </a:tc>
                <a:tc>
                  <a:txBody>
                    <a:bodyPr/>
                    <a:lstStyle/>
                    <a:p>
                      <a:r>
                        <a:rPr lang="en-GB" sz="1200" dirty="0"/>
                        <a:t>Use place value counters to divide using the short division method alongside. 96 ÷3. </a:t>
                      </a:r>
                      <a:r>
                        <a:rPr lang="en-GB" sz="1200" i="1" dirty="0"/>
                        <a:t>Start with the biggest place value.</a:t>
                      </a:r>
                      <a:r>
                        <a:rPr lang="en-GB" sz="1200" dirty="0"/>
                        <a:t> </a:t>
                      </a:r>
                    </a:p>
                    <a:p>
                      <a:endParaRPr lang="en-GB" sz="1200" dirty="0"/>
                    </a:p>
                    <a:p>
                      <a:endParaRPr lang="en-GB" sz="1200" dirty="0"/>
                    </a:p>
                    <a:p>
                      <a:endParaRPr lang="en-GB" sz="1200" dirty="0"/>
                    </a:p>
                    <a:p>
                      <a:endParaRPr lang="en-GB"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42 ÷ 3</a:t>
                      </a:r>
                      <a:endParaRPr lang="en-GB" sz="1200" b="1" dirty="0"/>
                    </a:p>
                    <a:p>
                      <a:r>
                        <a:rPr lang="en-GB" sz="1200" dirty="0"/>
                        <a:t>We are sharing 40 into three groups. We can put 1 ten in each group and we have 1 ten left over. We exchange this ten for 10 ones and then share the ones equally among the groups. We look at how many are in each group. </a:t>
                      </a:r>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739586610"/>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637123" y="1881040"/>
            <a:ext cx="3154026" cy="1169551"/>
          </a:xfrm>
          <a:prstGeom prst="rect">
            <a:avLst/>
          </a:prstGeom>
          <a:noFill/>
        </p:spPr>
        <p:txBody>
          <a:bodyPr wrap="square" rtlCol="0">
            <a:spAutoFit/>
          </a:bodyPr>
          <a:lstStyle/>
          <a:p>
            <a:r>
              <a:rPr lang="en-GB" sz="1400" dirty="0"/>
              <a:t>Link division to multiplication by creating an array and thinking about the number sentences that can be created:</a:t>
            </a:r>
          </a:p>
          <a:p>
            <a:r>
              <a:rPr lang="en-GB" sz="1400" b="1" dirty="0"/>
              <a:t>15 ÷ 3 = 5           5 x 3 = 15 </a:t>
            </a:r>
          </a:p>
          <a:p>
            <a:r>
              <a:rPr lang="en-GB" sz="1400" b="1" dirty="0"/>
              <a:t>15 ÷ 5 = 3           3 x 5 = 15 </a:t>
            </a:r>
          </a:p>
        </p:txBody>
      </p:sp>
      <p:sp>
        <p:nvSpPr>
          <p:cNvPr id="6" name="TextBox 5">
            <a:extLst>
              <a:ext uri="{FF2B5EF4-FFF2-40B4-BE49-F238E27FC236}">
                <a16:creationId xmlns:a16="http://schemas.microsoft.com/office/drawing/2014/main" id="{CA58B6D4-C3F8-4F84-8959-17BC05FE758B}"/>
              </a:ext>
            </a:extLst>
          </p:cNvPr>
          <p:cNvSpPr txBox="1"/>
          <p:nvPr/>
        </p:nvSpPr>
        <p:spPr>
          <a:xfrm>
            <a:off x="4991249" y="1190417"/>
            <a:ext cx="3518437" cy="738664"/>
          </a:xfrm>
          <a:prstGeom prst="rect">
            <a:avLst/>
          </a:prstGeom>
          <a:noFill/>
        </p:spPr>
        <p:txBody>
          <a:bodyPr wrap="square" rtlCol="0">
            <a:spAutoFit/>
          </a:bodyPr>
          <a:lstStyle/>
          <a:p>
            <a:r>
              <a:rPr lang="en-GB" sz="1400" dirty="0"/>
              <a:t>Draw an array and use lines to split the array into groups to make multiplication and division sentences.</a:t>
            </a:r>
          </a:p>
        </p:txBody>
      </p:sp>
      <p:sp>
        <p:nvSpPr>
          <p:cNvPr id="7" name="TextBox 6">
            <a:extLst>
              <a:ext uri="{FF2B5EF4-FFF2-40B4-BE49-F238E27FC236}">
                <a16:creationId xmlns:a16="http://schemas.microsoft.com/office/drawing/2014/main" id="{ED86256B-75A9-489A-BB10-06C72A07F3A2}"/>
              </a:ext>
            </a:extLst>
          </p:cNvPr>
          <p:cNvSpPr txBox="1"/>
          <p:nvPr/>
        </p:nvSpPr>
        <p:spPr>
          <a:xfrm>
            <a:off x="8684032" y="884879"/>
            <a:ext cx="2641786" cy="2031325"/>
          </a:xfrm>
          <a:prstGeom prst="rect">
            <a:avLst/>
          </a:prstGeom>
          <a:noFill/>
        </p:spPr>
        <p:txBody>
          <a:bodyPr wrap="square" rtlCol="0">
            <a:spAutoFit/>
          </a:bodyPr>
          <a:lstStyle/>
          <a:p>
            <a:r>
              <a:rPr lang="en-GB" sz="1400" dirty="0"/>
              <a:t>Find the inverse of multiplication and division sentences by creating four linking number sentences.</a:t>
            </a:r>
          </a:p>
          <a:p>
            <a:endParaRPr lang="en-GB" sz="1400" dirty="0"/>
          </a:p>
          <a:p>
            <a:r>
              <a:rPr lang="en-GB" sz="1400" b="1" dirty="0"/>
              <a:t>5 x 3 = 15 </a:t>
            </a:r>
          </a:p>
          <a:p>
            <a:r>
              <a:rPr lang="en-GB" sz="1400" b="1" dirty="0"/>
              <a:t>3 x 5 = 15 </a:t>
            </a:r>
          </a:p>
          <a:p>
            <a:r>
              <a:rPr lang="en-GB" sz="1400" b="1" dirty="0"/>
              <a:t>15 ÷ 5 = 3</a:t>
            </a:r>
          </a:p>
          <a:p>
            <a:r>
              <a:rPr lang="en-GB" sz="1400" b="1" dirty="0"/>
              <a:t>15 ÷ 3 = 5</a:t>
            </a:r>
            <a:r>
              <a:rPr lang="en-US" sz="1400" b="1" dirty="0"/>
              <a:t>.</a:t>
            </a:r>
            <a:endParaRPr lang="en-GB" sz="1400" b="1" dirty="0"/>
          </a:p>
        </p:txBody>
      </p:sp>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sp>
        <p:nvSpPr>
          <p:cNvPr id="10" name="TextBox 9">
            <a:extLst>
              <a:ext uri="{FF2B5EF4-FFF2-40B4-BE49-F238E27FC236}">
                <a16:creationId xmlns:a16="http://schemas.microsoft.com/office/drawing/2014/main" id="{3243E101-BB1B-4F55-9F40-5D44DC5FA198}"/>
              </a:ext>
            </a:extLst>
          </p:cNvPr>
          <p:cNvSpPr txBox="1"/>
          <p:nvPr/>
        </p:nvSpPr>
        <p:spPr>
          <a:xfrm>
            <a:off x="4991248" y="3321864"/>
            <a:ext cx="3518437" cy="2677656"/>
          </a:xfrm>
          <a:prstGeom prst="rect">
            <a:avLst/>
          </a:prstGeom>
          <a:noFill/>
        </p:spPr>
        <p:txBody>
          <a:bodyPr wrap="square" rtlCol="0">
            <a:spAutoFit/>
          </a:bodyPr>
          <a:lstStyle/>
          <a:p>
            <a:r>
              <a:rPr lang="en-GB" sz="1400" dirty="0"/>
              <a:t>Students can continue to use drawn diagrams with dots or circles to help them divide numbers into equal groups. </a:t>
            </a:r>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r>
              <a:rPr lang="en-GB" sz="1400" dirty="0"/>
              <a:t>Encourage them to move towards counting in multiples to divide more efficiently.</a:t>
            </a:r>
          </a:p>
        </p:txBody>
      </p:sp>
      <p:pic>
        <p:nvPicPr>
          <p:cNvPr id="2" name="Picture 1"/>
          <p:cNvPicPr>
            <a:picLocks noChangeAspect="1"/>
          </p:cNvPicPr>
          <p:nvPr/>
        </p:nvPicPr>
        <p:blipFill>
          <a:blip r:embed="rId2"/>
          <a:stretch>
            <a:fillRect/>
          </a:stretch>
        </p:blipFill>
        <p:spPr>
          <a:xfrm>
            <a:off x="2401403" y="938376"/>
            <a:ext cx="1352550" cy="895350"/>
          </a:xfrm>
          <a:prstGeom prst="rect">
            <a:avLst/>
          </a:prstGeom>
        </p:spPr>
      </p:pic>
      <p:pic>
        <p:nvPicPr>
          <p:cNvPr id="5" name="Picture 4"/>
          <p:cNvPicPr>
            <a:picLocks noChangeAspect="1"/>
          </p:cNvPicPr>
          <p:nvPr/>
        </p:nvPicPr>
        <p:blipFill>
          <a:blip r:embed="rId3"/>
          <a:stretch>
            <a:fillRect/>
          </a:stretch>
        </p:blipFill>
        <p:spPr>
          <a:xfrm>
            <a:off x="2708907" y="3903628"/>
            <a:ext cx="1408429" cy="744687"/>
          </a:xfrm>
          <a:prstGeom prst="rect">
            <a:avLst/>
          </a:prstGeom>
        </p:spPr>
      </p:pic>
      <p:pic>
        <p:nvPicPr>
          <p:cNvPr id="9" name="Picture 8"/>
          <p:cNvPicPr>
            <a:picLocks noChangeAspect="1"/>
          </p:cNvPicPr>
          <p:nvPr/>
        </p:nvPicPr>
        <p:blipFill>
          <a:blip r:embed="rId4"/>
          <a:stretch>
            <a:fillRect/>
          </a:stretch>
        </p:blipFill>
        <p:spPr>
          <a:xfrm>
            <a:off x="1590969" y="5800919"/>
            <a:ext cx="918293" cy="478953"/>
          </a:xfrm>
          <a:prstGeom prst="rect">
            <a:avLst/>
          </a:prstGeom>
        </p:spPr>
      </p:pic>
      <p:pic>
        <p:nvPicPr>
          <p:cNvPr id="11" name="Picture 10"/>
          <p:cNvPicPr>
            <a:picLocks noChangeAspect="1"/>
          </p:cNvPicPr>
          <p:nvPr/>
        </p:nvPicPr>
        <p:blipFill>
          <a:blip r:embed="rId5"/>
          <a:stretch>
            <a:fillRect/>
          </a:stretch>
        </p:blipFill>
        <p:spPr>
          <a:xfrm>
            <a:off x="2702693" y="5750157"/>
            <a:ext cx="1086829" cy="529715"/>
          </a:xfrm>
          <a:prstGeom prst="rect">
            <a:avLst/>
          </a:prstGeom>
        </p:spPr>
      </p:pic>
      <p:pic>
        <p:nvPicPr>
          <p:cNvPr id="12" name="Picture 11"/>
          <p:cNvPicPr>
            <a:picLocks noChangeAspect="1"/>
          </p:cNvPicPr>
          <p:nvPr/>
        </p:nvPicPr>
        <p:blipFill>
          <a:blip r:embed="rId6"/>
          <a:stretch>
            <a:fillRect/>
          </a:stretch>
        </p:blipFill>
        <p:spPr>
          <a:xfrm>
            <a:off x="3982953" y="5970524"/>
            <a:ext cx="828340" cy="282142"/>
          </a:xfrm>
          <a:prstGeom prst="rect">
            <a:avLst/>
          </a:prstGeom>
        </p:spPr>
      </p:pic>
      <p:sp>
        <p:nvSpPr>
          <p:cNvPr id="13" name="Right Arrow 12"/>
          <p:cNvSpPr/>
          <p:nvPr/>
        </p:nvSpPr>
        <p:spPr>
          <a:xfrm>
            <a:off x="2509262" y="6029440"/>
            <a:ext cx="193431" cy="98406"/>
          </a:xfrm>
          <a:prstGeom prst="rightArrow">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Arrow 13"/>
          <p:cNvSpPr/>
          <p:nvPr/>
        </p:nvSpPr>
        <p:spPr>
          <a:xfrm>
            <a:off x="3789522" y="6029740"/>
            <a:ext cx="193431" cy="98406"/>
          </a:xfrm>
          <a:prstGeom prst="rightArrow">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p:cNvPicPr>
            <a:picLocks noChangeAspect="1"/>
          </p:cNvPicPr>
          <p:nvPr/>
        </p:nvPicPr>
        <p:blipFill>
          <a:blip r:embed="rId7"/>
          <a:stretch>
            <a:fillRect/>
          </a:stretch>
        </p:blipFill>
        <p:spPr>
          <a:xfrm>
            <a:off x="5335223" y="2050461"/>
            <a:ext cx="2487652" cy="1011241"/>
          </a:xfrm>
          <a:prstGeom prst="rect">
            <a:avLst/>
          </a:prstGeom>
        </p:spPr>
      </p:pic>
      <p:sp>
        <p:nvSpPr>
          <p:cNvPr id="16" name="Oval 15"/>
          <p:cNvSpPr/>
          <p:nvPr/>
        </p:nvSpPr>
        <p:spPr>
          <a:xfrm>
            <a:off x="5019758" y="4154591"/>
            <a:ext cx="1070919" cy="10379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0" name="Oval 19"/>
          <p:cNvSpPr/>
          <p:nvPr/>
        </p:nvSpPr>
        <p:spPr>
          <a:xfrm>
            <a:off x="5351322" y="4275971"/>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5661161" y="4356732"/>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5248590" y="4646689"/>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5576942" y="4730475"/>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6215134" y="4127705"/>
            <a:ext cx="1070919" cy="10379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5" name="Oval 24"/>
          <p:cNvSpPr/>
          <p:nvPr/>
        </p:nvSpPr>
        <p:spPr>
          <a:xfrm>
            <a:off x="6524973" y="4302857"/>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6422241" y="4673575"/>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6859359" y="4467404"/>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p:cNvSpPr/>
          <p:nvPr/>
        </p:nvSpPr>
        <p:spPr>
          <a:xfrm>
            <a:off x="7446380" y="4127705"/>
            <a:ext cx="1070919" cy="1037968"/>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9" name="Oval 28"/>
          <p:cNvSpPr/>
          <p:nvPr/>
        </p:nvSpPr>
        <p:spPr>
          <a:xfrm>
            <a:off x="7710065" y="4302857"/>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7607333" y="4673575"/>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7935685" y="4757361"/>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8007454" y="4398573"/>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p:cNvSpPr/>
          <p:nvPr/>
        </p:nvSpPr>
        <p:spPr>
          <a:xfrm>
            <a:off x="6789675" y="4797652"/>
            <a:ext cx="225620" cy="26307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CA58B6D4-C3F8-4F84-8959-17BC05FE758B}"/>
              </a:ext>
            </a:extLst>
          </p:cNvPr>
          <p:cNvSpPr txBox="1"/>
          <p:nvPr/>
        </p:nvSpPr>
        <p:spPr>
          <a:xfrm>
            <a:off x="8634142" y="3705745"/>
            <a:ext cx="3022400" cy="523220"/>
          </a:xfrm>
          <a:prstGeom prst="rect">
            <a:avLst/>
          </a:prstGeom>
          <a:noFill/>
        </p:spPr>
        <p:txBody>
          <a:bodyPr wrap="square" rtlCol="0">
            <a:spAutoFit/>
          </a:bodyPr>
          <a:lstStyle/>
          <a:p>
            <a:r>
              <a:rPr lang="en-GB" sz="1400" dirty="0"/>
              <a:t>Begin with divisions that divide equally with no remainder.</a:t>
            </a:r>
          </a:p>
        </p:txBody>
      </p:sp>
      <p:pic>
        <p:nvPicPr>
          <p:cNvPr id="35" name="Picture 34"/>
          <p:cNvPicPr>
            <a:picLocks noChangeAspect="1"/>
          </p:cNvPicPr>
          <p:nvPr/>
        </p:nvPicPr>
        <p:blipFill>
          <a:blip r:embed="rId8"/>
          <a:stretch>
            <a:fillRect/>
          </a:stretch>
        </p:blipFill>
        <p:spPr>
          <a:xfrm>
            <a:off x="9091298" y="3935516"/>
            <a:ext cx="1651499" cy="1001130"/>
          </a:xfrm>
          <a:prstGeom prst="rect">
            <a:avLst/>
          </a:prstGeom>
        </p:spPr>
      </p:pic>
      <p:sp>
        <p:nvSpPr>
          <p:cNvPr id="17" name="Footer Placeholder 16"/>
          <p:cNvSpPr>
            <a:spLocks noGrp="1"/>
          </p:cNvSpPr>
          <p:nvPr>
            <p:ph type="ftr" sz="quarter" idx="11"/>
          </p:nvPr>
        </p:nvSpPr>
        <p:spPr/>
        <p:txBody>
          <a:bodyPr/>
          <a:lstStyle/>
          <a:p>
            <a:r>
              <a:rPr lang="en-GB"/>
              <a:t>Dennington Primary Calculation Policy</a:t>
            </a:r>
          </a:p>
        </p:txBody>
      </p:sp>
      <p:sp>
        <p:nvSpPr>
          <p:cNvPr id="18" name="Slide Number Placeholder 17"/>
          <p:cNvSpPr>
            <a:spLocks noGrp="1"/>
          </p:cNvSpPr>
          <p:nvPr>
            <p:ph type="sldNum" sz="quarter" idx="12"/>
          </p:nvPr>
        </p:nvSpPr>
        <p:spPr/>
        <p:txBody>
          <a:bodyPr/>
          <a:lstStyle/>
          <a:p>
            <a:fld id="{362DEDE7-20A1-4CC6-AFD3-D24AC809A8E6}" type="slidenum">
              <a:rPr lang="en-GB" smtClean="0"/>
              <a:t>14</a:t>
            </a:fld>
            <a:endParaRPr lang="en-GB"/>
          </a:p>
        </p:txBody>
      </p:sp>
    </p:spTree>
    <p:extLst>
      <p:ext uri="{BB962C8B-B14F-4D97-AF65-F5344CB8AC3E}">
        <p14:creationId xmlns:p14="http://schemas.microsoft.com/office/powerpoint/2010/main" val="39226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93233895"/>
              </p:ext>
            </p:extLst>
          </p:nvPr>
        </p:nvGraphicFramePr>
        <p:xfrm>
          <a:off x="405413" y="68552"/>
          <a:ext cx="11381173" cy="6150771"/>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3320249">
                  <a:extLst>
                    <a:ext uri="{9D8B030D-6E8A-4147-A177-3AD203B41FA5}">
                      <a16:colId xmlns:a16="http://schemas.microsoft.com/office/drawing/2014/main" val="4260795680"/>
                    </a:ext>
                  </a:extLst>
                </a:gridCol>
                <a:gridCol w="3728621">
                  <a:extLst>
                    <a:ext uri="{9D8B030D-6E8A-4147-A177-3AD203B41FA5}">
                      <a16:colId xmlns:a16="http://schemas.microsoft.com/office/drawing/2014/main" val="2018515015"/>
                    </a:ext>
                  </a:extLst>
                </a:gridCol>
                <a:gridCol w="3178206">
                  <a:extLst>
                    <a:ext uri="{9D8B030D-6E8A-4147-A177-3AD203B41FA5}">
                      <a16:colId xmlns:a16="http://schemas.microsoft.com/office/drawing/2014/main" val="1196469425"/>
                    </a:ext>
                  </a:extLst>
                </a:gridCol>
              </a:tblGrid>
              <a:tr h="574427">
                <a:tc gridSpan="2">
                  <a:txBody>
                    <a:bodyPr/>
                    <a:lstStyle/>
                    <a:p>
                      <a:pPr algn="ctr"/>
                      <a:r>
                        <a:rPr lang="en-US" b="1" dirty="0"/>
                        <a:t>Objective</a:t>
                      </a:r>
                      <a:endParaRPr lang="en-GB" b="1" dirty="0"/>
                    </a:p>
                  </a:txBody>
                  <a:tcPr>
                    <a:solidFill>
                      <a:schemeClr val="accent1"/>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1"/>
                    </a:solidFill>
                  </a:tcPr>
                </a:tc>
                <a:tc>
                  <a:txBody>
                    <a:bodyPr/>
                    <a:lstStyle/>
                    <a:p>
                      <a:pPr algn="ctr"/>
                      <a:r>
                        <a:rPr lang="en-US" b="1" dirty="0"/>
                        <a:t>Pictorial</a:t>
                      </a:r>
                      <a:endParaRPr lang="en-GB" b="1" dirty="0"/>
                    </a:p>
                  </a:txBody>
                  <a:tcPr>
                    <a:solidFill>
                      <a:schemeClr val="accent1"/>
                    </a:solidFill>
                  </a:tcPr>
                </a:tc>
                <a:tc>
                  <a:txBody>
                    <a:bodyPr/>
                    <a:lstStyle/>
                    <a:p>
                      <a:pPr algn="ctr"/>
                      <a:r>
                        <a:rPr lang="en-US" b="1" dirty="0"/>
                        <a:t>Abstract</a:t>
                      </a:r>
                      <a:endParaRPr lang="en-GB" b="1" dirty="0"/>
                    </a:p>
                  </a:txBody>
                  <a:tcPr>
                    <a:solidFill>
                      <a:schemeClr val="accent1"/>
                    </a:solidFill>
                  </a:tcPr>
                </a:tc>
                <a:extLst>
                  <a:ext uri="{0D108BD9-81ED-4DB2-BD59-A6C34878D82A}">
                    <a16:rowId xmlns:a16="http://schemas.microsoft.com/office/drawing/2014/main" val="3257761933"/>
                  </a:ext>
                </a:extLst>
              </a:tr>
              <a:tr h="2491271">
                <a:tc rowSpan="2">
                  <a:txBody>
                    <a:bodyPr/>
                    <a:lstStyle/>
                    <a:p>
                      <a:pPr algn="ctr"/>
                      <a:r>
                        <a:rPr lang="en-US" b="1" dirty="0"/>
                        <a:t>Year 5-6 </a:t>
                      </a:r>
                      <a:endParaRPr lang="en-GB" b="1" dirty="0"/>
                    </a:p>
                  </a:txBody>
                  <a:tcPr vert="vert270">
                    <a:solidFill>
                      <a:schemeClr val="accent5">
                        <a:lumMod val="20000"/>
                        <a:lumOff val="80000"/>
                      </a:schemeClr>
                    </a:solidFill>
                  </a:tcPr>
                </a:tc>
                <a:tc rowSpan="2">
                  <a:txBody>
                    <a:bodyPr/>
                    <a:lstStyle/>
                    <a:p>
                      <a:pPr algn="ctr"/>
                      <a:r>
                        <a:rPr lang="en-US" dirty="0"/>
                        <a:t>Short division with remainders </a:t>
                      </a:r>
                      <a:endParaRPr lang="en-GB" b="0" i="1" dirty="0"/>
                    </a:p>
                  </a:txBody>
                  <a:tcPr vert="vert270">
                    <a:solidFill>
                      <a:schemeClr val="accent5">
                        <a:lumMod val="20000"/>
                        <a:lumOff val="80000"/>
                      </a:schemeClr>
                    </a:solidFill>
                  </a:tcPr>
                </a:tc>
                <a:tc>
                  <a:txBody>
                    <a:bodyPr/>
                    <a:lstStyle/>
                    <a:p>
                      <a:endParaRPr lang="en-GB" dirty="0"/>
                    </a:p>
                  </a:txBody>
                  <a:tcPr/>
                </a:tc>
                <a:tc rowSpan="2">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r h="3085073">
                <a:tc vMerge="1">
                  <a:txBody>
                    <a:bodyPr/>
                    <a:lstStyle/>
                    <a:p>
                      <a:endParaRPr lang="en-GB" dirty="0"/>
                    </a:p>
                  </a:txBody>
                  <a:tcPr/>
                </a:tc>
                <a:tc vMerge="1">
                  <a:txBody>
                    <a:bodyPr/>
                    <a:lstStyle/>
                    <a:p>
                      <a:pPr algn="ctr"/>
                      <a:endParaRPr lang="en-GB" b="0" i="1" dirty="0"/>
                    </a:p>
                  </a:txBody>
                  <a:tcPr vert="vert270">
                    <a:solidFill>
                      <a:schemeClr val="accent6">
                        <a:lumMod val="20000"/>
                        <a:lumOff val="80000"/>
                      </a:schemeClr>
                    </a:solidFill>
                  </a:tcPr>
                </a:tc>
                <a:tc>
                  <a:txBody>
                    <a:bodyPr/>
                    <a:lstStyle/>
                    <a:p>
                      <a:endParaRPr lang="en-GB" sz="1200" dirty="0"/>
                    </a:p>
                    <a:p>
                      <a:endParaRPr lang="en-GB" sz="1200" dirty="0"/>
                    </a:p>
                    <a:p>
                      <a:endParaRPr lang="en-GB" sz="1200" dirty="0"/>
                    </a:p>
                    <a:p>
                      <a:endParaRPr lang="en-GB" sz="1200" dirty="0"/>
                    </a:p>
                    <a:p>
                      <a:endParaRPr lang="en-GB" sz="1200" dirty="0"/>
                    </a:p>
                  </a:txBody>
                  <a:tcPr/>
                </a:tc>
                <a:tc vMerge="1">
                  <a:txBody>
                    <a:bodyPr/>
                    <a:lstStyle/>
                    <a:p>
                      <a:endParaRPr lang="en-GB" dirty="0"/>
                    </a:p>
                  </a:txBody>
                  <a:tcPr/>
                </a:tc>
                <a:tc>
                  <a:txBody>
                    <a:bodyPr/>
                    <a:lstStyle/>
                    <a:p>
                      <a:endParaRPr lang="en-GB" dirty="0"/>
                    </a:p>
                  </a:txBody>
                  <a:tcPr/>
                </a:tc>
                <a:extLst>
                  <a:ext uri="{0D108BD9-81ED-4DB2-BD59-A6C34878D82A}">
                    <a16:rowId xmlns:a16="http://schemas.microsoft.com/office/drawing/2014/main" val="2739586610"/>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540160" y="718865"/>
            <a:ext cx="3154026" cy="954107"/>
          </a:xfrm>
          <a:prstGeom prst="rect">
            <a:avLst/>
          </a:prstGeom>
          <a:noFill/>
        </p:spPr>
        <p:txBody>
          <a:bodyPr wrap="square" rtlCol="0">
            <a:spAutoFit/>
          </a:bodyPr>
          <a:lstStyle/>
          <a:p>
            <a:r>
              <a:rPr lang="en-GB" sz="1400" dirty="0"/>
              <a:t>Divide objects between groups and see how much is left over.</a:t>
            </a:r>
          </a:p>
          <a:p>
            <a:endParaRPr lang="en-GB" sz="1400" dirty="0"/>
          </a:p>
          <a:p>
            <a:r>
              <a:rPr lang="en-GB" sz="1400" b="1" dirty="0"/>
              <a:t>14 ÷ 3 =</a:t>
            </a:r>
          </a:p>
        </p:txBody>
      </p:sp>
      <p:sp>
        <p:nvSpPr>
          <p:cNvPr id="6" name="TextBox 5">
            <a:extLst>
              <a:ext uri="{FF2B5EF4-FFF2-40B4-BE49-F238E27FC236}">
                <a16:creationId xmlns:a16="http://schemas.microsoft.com/office/drawing/2014/main" id="{CA58B6D4-C3F8-4F84-8959-17BC05FE758B}"/>
              </a:ext>
            </a:extLst>
          </p:cNvPr>
          <p:cNvSpPr txBox="1"/>
          <p:nvPr/>
        </p:nvSpPr>
        <p:spPr>
          <a:xfrm>
            <a:off x="4991249" y="1190417"/>
            <a:ext cx="3518437" cy="2462213"/>
          </a:xfrm>
          <a:prstGeom prst="rect">
            <a:avLst/>
          </a:prstGeom>
          <a:noFill/>
        </p:spPr>
        <p:txBody>
          <a:bodyPr wrap="square" rtlCol="0">
            <a:spAutoFit/>
          </a:bodyPr>
          <a:lstStyle/>
          <a:p>
            <a:r>
              <a:rPr lang="en-GB" sz="1400" dirty="0"/>
              <a:t>Jump forward in equal jumps on a number line then see how many more you need to jump to find a remainder.</a:t>
            </a:r>
          </a:p>
          <a:p>
            <a:endParaRPr lang="en-GB" sz="1400" dirty="0"/>
          </a:p>
          <a:p>
            <a:endParaRPr lang="en-GB" sz="1400" dirty="0"/>
          </a:p>
          <a:p>
            <a:endParaRPr lang="en-GB" sz="1400" dirty="0"/>
          </a:p>
          <a:p>
            <a:endParaRPr lang="en-GB" sz="1400" dirty="0"/>
          </a:p>
          <a:p>
            <a:endParaRPr lang="en-GB" sz="1400" dirty="0"/>
          </a:p>
          <a:p>
            <a:endParaRPr lang="en-GB" sz="1400" dirty="0"/>
          </a:p>
          <a:p>
            <a:r>
              <a:rPr lang="en-GB" sz="1400" dirty="0"/>
              <a:t>Draw dots and group them to divide an amount and clearly show a remainder.</a:t>
            </a:r>
          </a:p>
        </p:txBody>
      </p:sp>
      <p:sp>
        <p:nvSpPr>
          <p:cNvPr id="7" name="TextBox 6">
            <a:extLst>
              <a:ext uri="{FF2B5EF4-FFF2-40B4-BE49-F238E27FC236}">
                <a16:creationId xmlns:a16="http://schemas.microsoft.com/office/drawing/2014/main" id="{ED86256B-75A9-489A-BB10-06C72A07F3A2}"/>
              </a:ext>
            </a:extLst>
          </p:cNvPr>
          <p:cNvSpPr txBox="1"/>
          <p:nvPr/>
        </p:nvSpPr>
        <p:spPr>
          <a:xfrm>
            <a:off x="8637878" y="1239113"/>
            <a:ext cx="3018664" cy="584775"/>
          </a:xfrm>
          <a:prstGeom prst="rect">
            <a:avLst/>
          </a:prstGeom>
          <a:noFill/>
        </p:spPr>
        <p:txBody>
          <a:bodyPr wrap="square" rtlCol="0">
            <a:spAutoFit/>
          </a:bodyPr>
          <a:lstStyle/>
          <a:p>
            <a:r>
              <a:rPr lang="en-GB" sz="1600" dirty="0"/>
              <a:t>Complete written divisions and show the remainder using </a:t>
            </a:r>
            <a:r>
              <a:rPr lang="en-GB" sz="1600" i="1" dirty="0"/>
              <a:t>r.</a:t>
            </a:r>
            <a:endParaRPr lang="en-GB" sz="1600" b="1" i="1" dirty="0"/>
          </a:p>
        </p:txBody>
      </p:sp>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sp>
        <p:nvSpPr>
          <p:cNvPr id="34" name="TextBox 33">
            <a:extLst>
              <a:ext uri="{FF2B5EF4-FFF2-40B4-BE49-F238E27FC236}">
                <a16:creationId xmlns:a16="http://schemas.microsoft.com/office/drawing/2014/main" id="{CA58B6D4-C3F8-4F84-8959-17BC05FE758B}"/>
              </a:ext>
            </a:extLst>
          </p:cNvPr>
          <p:cNvSpPr txBox="1"/>
          <p:nvPr/>
        </p:nvSpPr>
        <p:spPr>
          <a:xfrm>
            <a:off x="8666577" y="3222150"/>
            <a:ext cx="3022400" cy="954107"/>
          </a:xfrm>
          <a:prstGeom prst="rect">
            <a:avLst/>
          </a:prstGeom>
          <a:noFill/>
        </p:spPr>
        <p:txBody>
          <a:bodyPr wrap="square" rtlCol="0">
            <a:spAutoFit/>
          </a:bodyPr>
          <a:lstStyle/>
          <a:p>
            <a:r>
              <a:rPr lang="en-GB" sz="1400" dirty="0"/>
              <a:t>Move onto divisions with a remainder. Once children understand remainders, begin to express as a fraction or decimal.</a:t>
            </a:r>
          </a:p>
        </p:txBody>
      </p:sp>
      <p:pic>
        <p:nvPicPr>
          <p:cNvPr id="17" name="Picture 16"/>
          <p:cNvPicPr>
            <a:picLocks noChangeAspect="1"/>
          </p:cNvPicPr>
          <p:nvPr/>
        </p:nvPicPr>
        <p:blipFill>
          <a:blip r:embed="rId2"/>
          <a:stretch>
            <a:fillRect/>
          </a:stretch>
        </p:blipFill>
        <p:spPr>
          <a:xfrm>
            <a:off x="1786648" y="1823491"/>
            <a:ext cx="2608196" cy="999588"/>
          </a:xfrm>
          <a:prstGeom prst="rect">
            <a:avLst/>
          </a:prstGeom>
        </p:spPr>
      </p:pic>
      <p:pic>
        <p:nvPicPr>
          <p:cNvPr id="18" name="Picture 17"/>
          <p:cNvPicPr>
            <a:picLocks noChangeAspect="1"/>
          </p:cNvPicPr>
          <p:nvPr/>
        </p:nvPicPr>
        <p:blipFill>
          <a:blip r:embed="rId3"/>
          <a:stretch>
            <a:fillRect/>
          </a:stretch>
        </p:blipFill>
        <p:spPr>
          <a:xfrm>
            <a:off x="1697863" y="3836166"/>
            <a:ext cx="2785766" cy="1904920"/>
          </a:xfrm>
          <a:prstGeom prst="rect">
            <a:avLst/>
          </a:prstGeom>
        </p:spPr>
      </p:pic>
      <p:pic>
        <p:nvPicPr>
          <p:cNvPr id="19" name="Picture 18"/>
          <p:cNvPicPr>
            <a:picLocks noChangeAspect="1"/>
          </p:cNvPicPr>
          <p:nvPr/>
        </p:nvPicPr>
        <p:blipFill>
          <a:blip r:embed="rId4"/>
          <a:stretch>
            <a:fillRect/>
          </a:stretch>
        </p:blipFill>
        <p:spPr>
          <a:xfrm>
            <a:off x="5065199" y="2113540"/>
            <a:ext cx="3098308" cy="845732"/>
          </a:xfrm>
          <a:prstGeom prst="rect">
            <a:avLst/>
          </a:prstGeom>
        </p:spPr>
      </p:pic>
      <p:pic>
        <p:nvPicPr>
          <p:cNvPr id="36" name="Picture 35"/>
          <p:cNvPicPr>
            <a:picLocks noChangeAspect="1"/>
          </p:cNvPicPr>
          <p:nvPr/>
        </p:nvPicPr>
        <p:blipFill>
          <a:blip r:embed="rId5"/>
          <a:stretch>
            <a:fillRect/>
          </a:stretch>
        </p:blipFill>
        <p:spPr>
          <a:xfrm>
            <a:off x="5449600" y="3836166"/>
            <a:ext cx="2494412" cy="703944"/>
          </a:xfrm>
          <a:prstGeom prst="rect">
            <a:avLst/>
          </a:prstGeom>
        </p:spPr>
      </p:pic>
      <p:pic>
        <p:nvPicPr>
          <p:cNvPr id="37" name="Picture 36"/>
          <p:cNvPicPr>
            <a:picLocks noChangeAspect="1"/>
          </p:cNvPicPr>
          <p:nvPr/>
        </p:nvPicPr>
        <p:blipFill>
          <a:blip r:embed="rId6"/>
          <a:stretch>
            <a:fillRect/>
          </a:stretch>
        </p:blipFill>
        <p:spPr>
          <a:xfrm>
            <a:off x="8919132" y="1915344"/>
            <a:ext cx="2657475" cy="781050"/>
          </a:xfrm>
          <a:prstGeom prst="rect">
            <a:avLst/>
          </a:prstGeom>
        </p:spPr>
      </p:pic>
      <p:sp>
        <p:nvSpPr>
          <p:cNvPr id="38" name="TextBox 37"/>
          <p:cNvSpPr txBox="1"/>
          <p:nvPr/>
        </p:nvSpPr>
        <p:spPr>
          <a:xfrm>
            <a:off x="9474977" y="818105"/>
            <a:ext cx="1499293" cy="369332"/>
          </a:xfrm>
          <a:prstGeom prst="rect">
            <a:avLst/>
          </a:prstGeom>
          <a:noFill/>
        </p:spPr>
        <p:txBody>
          <a:bodyPr wrap="square" rtlCol="0">
            <a:spAutoFit/>
          </a:bodyPr>
          <a:lstStyle/>
          <a:p>
            <a:r>
              <a:rPr lang="en-GB" dirty="0"/>
              <a:t>28÷8=3r5</a:t>
            </a:r>
            <a:endParaRPr lang="en-US" dirty="0"/>
          </a:p>
        </p:txBody>
      </p:sp>
      <p:pic>
        <p:nvPicPr>
          <p:cNvPr id="39" name="Picture 38"/>
          <p:cNvPicPr>
            <a:picLocks noChangeAspect="1"/>
          </p:cNvPicPr>
          <p:nvPr/>
        </p:nvPicPr>
        <p:blipFill>
          <a:blip r:embed="rId7"/>
          <a:stretch>
            <a:fillRect/>
          </a:stretch>
        </p:blipFill>
        <p:spPr>
          <a:xfrm>
            <a:off x="9498221" y="3861759"/>
            <a:ext cx="1452807" cy="607424"/>
          </a:xfrm>
          <a:prstGeom prst="rect">
            <a:avLst/>
          </a:prstGeom>
        </p:spPr>
      </p:pic>
      <p:pic>
        <p:nvPicPr>
          <p:cNvPr id="40" name="Picture 39"/>
          <p:cNvPicPr>
            <a:picLocks noChangeAspect="1"/>
          </p:cNvPicPr>
          <p:nvPr/>
        </p:nvPicPr>
        <p:blipFill>
          <a:blip r:embed="rId8"/>
          <a:stretch>
            <a:fillRect/>
          </a:stretch>
        </p:blipFill>
        <p:spPr>
          <a:xfrm>
            <a:off x="9474977" y="4656209"/>
            <a:ext cx="1499293" cy="642554"/>
          </a:xfrm>
          <a:prstGeom prst="rect">
            <a:avLst/>
          </a:prstGeom>
        </p:spPr>
      </p:pic>
      <p:pic>
        <p:nvPicPr>
          <p:cNvPr id="41" name="Picture 40"/>
          <p:cNvPicPr>
            <a:picLocks noChangeAspect="1"/>
          </p:cNvPicPr>
          <p:nvPr/>
        </p:nvPicPr>
        <p:blipFill>
          <a:blip r:embed="rId9"/>
          <a:stretch>
            <a:fillRect/>
          </a:stretch>
        </p:blipFill>
        <p:spPr>
          <a:xfrm>
            <a:off x="8892093" y="5388532"/>
            <a:ext cx="2272613" cy="787298"/>
          </a:xfrm>
          <a:prstGeom prst="rect">
            <a:avLst/>
          </a:prstGeom>
        </p:spPr>
      </p:pic>
      <p:sp>
        <p:nvSpPr>
          <p:cNvPr id="42" name="Down Arrow 41"/>
          <p:cNvSpPr/>
          <p:nvPr/>
        </p:nvSpPr>
        <p:spPr>
          <a:xfrm>
            <a:off x="10118177" y="4489835"/>
            <a:ext cx="98338" cy="122881"/>
          </a:xfrm>
          <a:prstGeom prst="downArrow">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Down Arrow 42"/>
          <p:cNvSpPr/>
          <p:nvPr/>
        </p:nvSpPr>
        <p:spPr>
          <a:xfrm>
            <a:off x="10118177" y="5265651"/>
            <a:ext cx="98338" cy="122881"/>
          </a:xfrm>
          <a:prstGeom prst="downArrow">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Footer Placeholder 1"/>
          <p:cNvSpPr>
            <a:spLocks noGrp="1"/>
          </p:cNvSpPr>
          <p:nvPr>
            <p:ph type="ftr" sz="quarter" idx="11"/>
          </p:nvPr>
        </p:nvSpPr>
        <p:spPr/>
        <p:txBody>
          <a:bodyPr/>
          <a:lstStyle/>
          <a:p>
            <a:r>
              <a:rPr lang="en-GB" dirty="0" err="1"/>
              <a:t>Dennington</a:t>
            </a:r>
            <a:r>
              <a:rPr lang="en-GB" dirty="0"/>
              <a:t> Primary Calculation Policy</a:t>
            </a:r>
          </a:p>
        </p:txBody>
      </p:sp>
      <p:sp>
        <p:nvSpPr>
          <p:cNvPr id="5" name="Slide Number Placeholder 4"/>
          <p:cNvSpPr>
            <a:spLocks noGrp="1"/>
          </p:cNvSpPr>
          <p:nvPr>
            <p:ph type="sldNum" sz="quarter" idx="12"/>
          </p:nvPr>
        </p:nvSpPr>
        <p:spPr/>
        <p:txBody>
          <a:bodyPr/>
          <a:lstStyle/>
          <a:p>
            <a:fld id="{362DEDE7-20A1-4CC6-AFD3-D24AC809A8E6}" type="slidenum">
              <a:rPr lang="en-GB" smtClean="0"/>
              <a:t>15</a:t>
            </a:fld>
            <a:endParaRPr lang="en-GB"/>
          </a:p>
        </p:txBody>
      </p:sp>
    </p:spTree>
    <p:extLst>
      <p:ext uri="{BB962C8B-B14F-4D97-AF65-F5344CB8AC3E}">
        <p14:creationId xmlns:p14="http://schemas.microsoft.com/office/powerpoint/2010/main" val="18752052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2973939460"/>
              </p:ext>
            </p:extLst>
          </p:nvPr>
        </p:nvGraphicFramePr>
        <p:xfrm>
          <a:off x="372862" y="604256"/>
          <a:ext cx="11381173" cy="5787667"/>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689559">
                  <a:extLst>
                    <a:ext uri="{9D8B030D-6E8A-4147-A177-3AD203B41FA5}">
                      <a16:colId xmlns:a16="http://schemas.microsoft.com/office/drawing/2014/main" val="3031514123"/>
                    </a:ext>
                  </a:extLst>
                </a:gridCol>
                <a:gridCol w="2353063">
                  <a:extLst>
                    <a:ext uri="{9D8B030D-6E8A-4147-A177-3AD203B41FA5}">
                      <a16:colId xmlns:a16="http://schemas.microsoft.com/office/drawing/2014/main" val="4260795680"/>
                    </a:ext>
                  </a:extLst>
                </a:gridCol>
                <a:gridCol w="2965621">
                  <a:extLst>
                    <a:ext uri="{9D8B030D-6E8A-4147-A177-3AD203B41FA5}">
                      <a16:colId xmlns:a16="http://schemas.microsoft.com/office/drawing/2014/main" val="2018515015"/>
                    </a:ext>
                  </a:extLst>
                </a:gridCol>
                <a:gridCol w="4908392">
                  <a:extLst>
                    <a:ext uri="{9D8B030D-6E8A-4147-A177-3AD203B41FA5}">
                      <a16:colId xmlns:a16="http://schemas.microsoft.com/office/drawing/2014/main" val="1196469425"/>
                    </a:ext>
                  </a:extLst>
                </a:gridCol>
              </a:tblGrid>
              <a:tr h="502880">
                <a:tc gridSpan="2">
                  <a:txBody>
                    <a:bodyPr/>
                    <a:lstStyle/>
                    <a:p>
                      <a:pPr algn="ctr"/>
                      <a:r>
                        <a:rPr lang="en-US" b="1" dirty="0"/>
                        <a:t>Objective</a:t>
                      </a:r>
                      <a:endParaRPr lang="en-GB" b="1" dirty="0"/>
                    </a:p>
                  </a:txBody>
                  <a:tcPr>
                    <a:solidFill>
                      <a:schemeClr val="accent1"/>
                    </a:solidFill>
                  </a:tcPr>
                </a:tc>
                <a:tc hMerge="1">
                  <a:txBody>
                    <a:bodyPr/>
                    <a:lstStyle/>
                    <a:p>
                      <a:pPr algn="ctr"/>
                      <a:endParaRPr lang="en-GB" b="1" dirty="0"/>
                    </a:p>
                  </a:txBody>
                  <a:tcPr/>
                </a:tc>
                <a:tc>
                  <a:txBody>
                    <a:bodyPr/>
                    <a:lstStyle/>
                    <a:p>
                      <a:pPr algn="ctr"/>
                      <a:r>
                        <a:rPr lang="en-US" b="1" dirty="0"/>
                        <a:t>Concrete</a:t>
                      </a:r>
                      <a:endParaRPr lang="en-GB" b="1" dirty="0"/>
                    </a:p>
                  </a:txBody>
                  <a:tcPr>
                    <a:solidFill>
                      <a:schemeClr val="accent1"/>
                    </a:solidFill>
                  </a:tcPr>
                </a:tc>
                <a:tc>
                  <a:txBody>
                    <a:bodyPr/>
                    <a:lstStyle/>
                    <a:p>
                      <a:pPr algn="ctr"/>
                      <a:r>
                        <a:rPr lang="en-US" b="1" dirty="0"/>
                        <a:t>Pictorial</a:t>
                      </a:r>
                      <a:endParaRPr lang="en-GB" b="1" dirty="0"/>
                    </a:p>
                  </a:txBody>
                  <a:tcPr>
                    <a:solidFill>
                      <a:schemeClr val="accent1"/>
                    </a:solidFill>
                  </a:tcPr>
                </a:tc>
                <a:tc>
                  <a:txBody>
                    <a:bodyPr/>
                    <a:lstStyle/>
                    <a:p>
                      <a:pPr algn="ctr"/>
                      <a:r>
                        <a:rPr lang="en-US" b="1" dirty="0"/>
                        <a:t>Abstract</a:t>
                      </a:r>
                      <a:endParaRPr lang="en-GB" b="1" dirty="0"/>
                    </a:p>
                  </a:txBody>
                  <a:tcPr>
                    <a:solidFill>
                      <a:schemeClr val="accent1"/>
                    </a:solidFill>
                  </a:tcPr>
                </a:tc>
                <a:extLst>
                  <a:ext uri="{0D108BD9-81ED-4DB2-BD59-A6C34878D82A}">
                    <a16:rowId xmlns:a16="http://schemas.microsoft.com/office/drawing/2014/main" val="3257761933"/>
                  </a:ext>
                </a:extLst>
              </a:tr>
              <a:tr h="2583972">
                <a:tc rowSpan="2">
                  <a:txBody>
                    <a:bodyPr/>
                    <a:lstStyle/>
                    <a:p>
                      <a:pPr algn="ctr"/>
                      <a:r>
                        <a:rPr lang="en-US" b="1" dirty="0"/>
                        <a:t>Year 6 </a:t>
                      </a:r>
                      <a:endParaRPr lang="en-GB" b="1" dirty="0"/>
                    </a:p>
                  </a:txBody>
                  <a:tcPr vert="vert270">
                    <a:solidFill>
                      <a:schemeClr val="accent5">
                        <a:lumMod val="20000"/>
                        <a:lumOff val="80000"/>
                      </a:schemeClr>
                    </a:solidFill>
                  </a:tcPr>
                </a:tc>
                <a:tc rowSpan="2">
                  <a:txBody>
                    <a:bodyPr/>
                    <a:lstStyle/>
                    <a:p>
                      <a:pPr algn="ctr"/>
                      <a:r>
                        <a:rPr lang="en-GB" dirty="0"/>
                        <a:t>Long division</a:t>
                      </a:r>
                      <a:endParaRPr lang="en-GB" b="0" i="1" dirty="0"/>
                    </a:p>
                  </a:txBody>
                  <a:tcPr vert="vert270">
                    <a:solidFill>
                      <a:schemeClr val="accent5">
                        <a:lumMod val="20000"/>
                        <a:lumOff val="80000"/>
                      </a:schemeClr>
                    </a:solidFill>
                  </a:tcPr>
                </a:tc>
                <a:tc>
                  <a:txBody>
                    <a:bodyPr/>
                    <a:lstStyle/>
                    <a:p>
                      <a:endParaRPr lang="en-GB" dirty="0"/>
                    </a:p>
                  </a:txBody>
                  <a:tcPr/>
                </a:tc>
                <a:tc>
                  <a:txBody>
                    <a:bodyPr/>
                    <a:lstStyle/>
                    <a:p>
                      <a:endParaRPr lang="en-GB" dirty="0"/>
                    </a:p>
                  </a:txBody>
                  <a:tcPr/>
                </a:tc>
                <a:tc rowSpan="2">
                  <a:txBody>
                    <a:bodyPr/>
                    <a:lstStyle/>
                    <a:p>
                      <a:endParaRPr lang="en-GB" dirty="0"/>
                    </a:p>
                  </a:txBody>
                  <a:tcPr/>
                </a:tc>
                <a:extLst>
                  <a:ext uri="{0D108BD9-81ED-4DB2-BD59-A6C34878D82A}">
                    <a16:rowId xmlns:a16="http://schemas.microsoft.com/office/drawing/2014/main" val="2330469232"/>
                  </a:ext>
                </a:extLst>
              </a:tr>
              <a:tr h="2700815">
                <a:tc vMerge="1">
                  <a:txBody>
                    <a:bodyPr/>
                    <a:lstStyle/>
                    <a:p>
                      <a:endParaRPr lang="en-GB" dirty="0"/>
                    </a:p>
                  </a:txBody>
                  <a:tcPr/>
                </a:tc>
                <a:tc vMerge="1">
                  <a:txBody>
                    <a:bodyPr/>
                    <a:lstStyle/>
                    <a:p>
                      <a:pPr algn="ctr"/>
                      <a:endParaRPr lang="en-GB" b="0" i="1" dirty="0"/>
                    </a:p>
                  </a:txBody>
                  <a:tcPr vert="vert270"/>
                </a:tc>
                <a:tc>
                  <a:txBody>
                    <a:bodyPr/>
                    <a:lstStyle/>
                    <a:p>
                      <a:endParaRPr lang="en-GB" sz="1200" dirty="0"/>
                    </a:p>
                  </a:txBody>
                  <a:tcPr/>
                </a:tc>
                <a:tc>
                  <a:txBody>
                    <a:bodyPr/>
                    <a:lstStyle/>
                    <a:p>
                      <a:endParaRPr lang="en-GB" dirty="0"/>
                    </a:p>
                  </a:txBody>
                  <a:tcPr/>
                </a:tc>
                <a:tc vMerge="1">
                  <a:txBody>
                    <a:bodyPr/>
                    <a:lstStyle/>
                    <a:p>
                      <a:endParaRPr lang="en-GB" dirty="0"/>
                    </a:p>
                  </a:txBody>
                  <a:tcPr/>
                </a:tc>
                <a:extLst>
                  <a:ext uri="{0D108BD9-81ED-4DB2-BD59-A6C34878D82A}">
                    <a16:rowId xmlns:a16="http://schemas.microsoft.com/office/drawing/2014/main" val="2739586610"/>
                  </a:ext>
                </a:extLst>
              </a:tr>
            </a:tbl>
          </a:graphicData>
        </a:graphic>
      </p:graphicFrame>
      <p:sp>
        <p:nvSpPr>
          <p:cNvPr id="7" name="TextBox 6">
            <a:extLst>
              <a:ext uri="{FF2B5EF4-FFF2-40B4-BE49-F238E27FC236}">
                <a16:creationId xmlns:a16="http://schemas.microsoft.com/office/drawing/2014/main" id="{ED86256B-75A9-489A-BB10-06C72A07F3A2}"/>
              </a:ext>
            </a:extLst>
          </p:cNvPr>
          <p:cNvSpPr txBox="1"/>
          <p:nvPr/>
        </p:nvSpPr>
        <p:spPr>
          <a:xfrm>
            <a:off x="7113268" y="1233491"/>
            <a:ext cx="4422280" cy="523220"/>
          </a:xfrm>
          <a:prstGeom prst="rect">
            <a:avLst/>
          </a:prstGeom>
          <a:noFill/>
        </p:spPr>
        <p:txBody>
          <a:bodyPr wrap="square" rtlCol="0">
            <a:spAutoFit/>
          </a:bodyPr>
          <a:lstStyle/>
          <a:p>
            <a:r>
              <a:rPr lang="en-GB" sz="1400" dirty="0"/>
              <a:t>Children will use long division to divide numbers with up to 4 digits by 2 digit numbers. </a:t>
            </a:r>
          </a:p>
        </p:txBody>
      </p:sp>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sp>
        <p:nvSpPr>
          <p:cNvPr id="2" name="Footer Placeholder 1"/>
          <p:cNvSpPr>
            <a:spLocks noGrp="1"/>
          </p:cNvSpPr>
          <p:nvPr>
            <p:ph type="ftr" sz="quarter" idx="11"/>
          </p:nvPr>
        </p:nvSpPr>
        <p:spPr/>
        <p:txBody>
          <a:bodyPr/>
          <a:lstStyle/>
          <a:p>
            <a:r>
              <a:rPr lang="en-GB"/>
              <a:t>Dennington Primary Calculation Policy</a:t>
            </a:r>
          </a:p>
        </p:txBody>
      </p:sp>
      <p:sp>
        <p:nvSpPr>
          <p:cNvPr id="4" name="Slide Number Placeholder 3"/>
          <p:cNvSpPr>
            <a:spLocks noGrp="1"/>
          </p:cNvSpPr>
          <p:nvPr>
            <p:ph type="sldNum" sz="quarter" idx="12"/>
          </p:nvPr>
        </p:nvSpPr>
        <p:spPr/>
        <p:txBody>
          <a:bodyPr/>
          <a:lstStyle/>
          <a:p>
            <a:fld id="{362DEDE7-20A1-4CC6-AFD3-D24AC809A8E6}" type="slidenum">
              <a:rPr lang="en-GB" smtClean="0"/>
              <a:t>16</a:t>
            </a:fld>
            <a:endParaRPr lang="en-GB"/>
          </a:p>
        </p:txBody>
      </p:sp>
      <p:pic>
        <p:nvPicPr>
          <p:cNvPr id="6" name="Picture 5">
            <a:extLst>
              <a:ext uri="{FF2B5EF4-FFF2-40B4-BE49-F238E27FC236}">
                <a16:creationId xmlns:a16="http://schemas.microsoft.com/office/drawing/2014/main" id="{37E8CB7A-258E-413D-ABA8-1F0BDDE1E931}"/>
              </a:ext>
            </a:extLst>
          </p:cNvPr>
          <p:cNvPicPr>
            <a:picLocks noChangeAspect="1"/>
          </p:cNvPicPr>
          <p:nvPr/>
        </p:nvPicPr>
        <p:blipFill>
          <a:blip r:embed="rId2"/>
          <a:stretch>
            <a:fillRect/>
          </a:stretch>
        </p:blipFill>
        <p:spPr>
          <a:xfrm>
            <a:off x="6987118" y="1756711"/>
            <a:ext cx="4674580" cy="3407638"/>
          </a:xfrm>
          <a:prstGeom prst="rect">
            <a:avLst/>
          </a:prstGeom>
        </p:spPr>
      </p:pic>
    </p:spTree>
    <p:extLst>
      <p:ext uri="{BB962C8B-B14F-4D97-AF65-F5344CB8AC3E}">
        <p14:creationId xmlns:p14="http://schemas.microsoft.com/office/powerpoint/2010/main" val="41757770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4009448956"/>
              </p:ext>
            </p:extLst>
          </p:nvPr>
        </p:nvGraphicFramePr>
        <p:xfrm>
          <a:off x="230660" y="226987"/>
          <a:ext cx="11631826" cy="6237271"/>
        </p:xfrm>
        <a:graphic>
          <a:graphicData uri="http://schemas.openxmlformats.org/drawingml/2006/table">
            <a:tbl>
              <a:tblPr firstRow="1" bandRow="1">
                <a:tableStyleId>{5940675A-B579-460E-94D1-54222C63F5DA}</a:tableStyleId>
              </a:tblPr>
              <a:tblGrid>
                <a:gridCol w="474769">
                  <a:extLst>
                    <a:ext uri="{9D8B030D-6E8A-4147-A177-3AD203B41FA5}">
                      <a16:colId xmlns:a16="http://schemas.microsoft.com/office/drawing/2014/main" val="3725782152"/>
                    </a:ext>
                  </a:extLst>
                </a:gridCol>
                <a:gridCol w="818571">
                  <a:extLst>
                    <a:ext uri="{9D8B030D-6E8A-4147-A177-3AD203B41FA5}">
                      <a16:colId xmlns:a16="http://schemas.microsoft.com/office/drawing/2014/main" val="3031514123"/>
                    </a:ext>
                  </a:extLst>
                </a:gridCol>
                <a:gridCol w="3279547">
                  <a:extLst>
                    <a:ext uri="{9D8B030D-6E8A-4147-A177-3AD203B41FA5}">
                      <a16:colId xmlns:a16="http://schemas.microsoft.com/office/drawing/2014/main" val="4260795680"/>
                    </a:ext>
                  </a:extLst>
                </a:gridCol>
                <a:gridCol w="3810738">
                  <a:extLst>
                    <a:ext uri="{9D8B030D-6E8A-4147-A177-3AD203B41FA5}">
                      <a16:colId xmlns:a16="http://schemas.microsoft.com/office/drawing/2014/main" val="2018515015"/>
                    </a:ext>
                  </a:extLst>
                </a:gridCol>
                <a:gridCol w="3248201">
                  <a:extLst>
                    <a:ext uri="{9D8B030D-6E8A-4147-A177-3AD203B41FA5}">
                      <a16:colId xmlns:a16="http://schemas.microsoft.com/office/drawing/2014/main" val="1196469425"/>
                    </a:ext>
                  </a:extLst>
                </a:gridCol>
              </a:tblGrid>
              <a:tr h="574427">
                <a:tc gridSpan="2">
                  <a:txBody>
                    <a:bodyPr/>
                    <a:lstStyle/>
                    <a:p>
                      <a:pPr algn="ctr"/>
                      <a:r>
                        <a:rPr lang="en-US" b="1" dirty="0"/>
                        <a:t>Objective</a:t>
                      </a:r>
                      <a:endParaRPr lang="en-GB" b="1" dirty="0"/>
                    </a:p>
                  </a:txBody>
                  <a:tcPr>
                    <a:solidFill>
                      <a:srgbClr val="A70FD7"/>
                    </a:solidFill>
                  </a:tcPr>
                </a:tc>
                <a:tc hMerge="1">
                  <a:txBody>
                    <a:bodyPr/>
                    <a:lstStyle/>
                    <a:p>
                      <a:pPr algn="ctr"/>
                      <a:endParaRPr lang="en-GB" b="1" dirty="0"/>
                    </a:p>
                  </a:txBody>
                  <a:tcPr/>
                </a:tc>
                <a:tc>
                  <a:txBody>
                    <a:bodyPr/>
                    <a:lstStyle/>
                    <a:p>
                      <a:pPr algn="ctr"/>
                      <a:r>
                        <a:rPr lang="en-US" b="1" dirty="0"/>
                        <a:t>Concrete</a:t>
                      </a:r>
                      <a:endParaRPr lang="en-GB" b="1" dirty="0"/>
                    </a:p>
                  </a:txBody>
                  <a:tcPr>
                    <a:solidFill>
                      <a:srgbClr val="A70FD7"/>
                    </a:solidFill>
                  </a:tcPr>
                </a:tc>
                <a:tc>
                  <a:txBody>
                    <a:bodyPr/>
                    <a:lstStyle/>
                    <a:p>
                      <a:pPr algn="ctr"/>
                      <a:r>
                        <a:rPr lang="en-US" b="1" dirty="0"/>
                        <a:t>Pictorial</a:t>
                      </a:r>
                      <a:endParaRPr lang="en-GB" b="1" dirty="0"/>
                    </a:p>
                  </a:txBody>
                  <a:tcPr>
                    <a:solidFill>
                      <a:srgbClr val="A70FD7"/>
                    </a:solidFill>
                  </a:tcPr>
                </a:tc>
                <a:tc>
                  <a:txBody>
                    <a:bodyPr/>
                    <a:lstStyle/>
                    <a:p>
                      <a:pPr algn="ctr"/>
                      <a:r>
                        <a:rPr lang="en-US" b="1" dirty="0"/>
                        <a:t>Abstract</a:t>
                      </a:r>
                      <a:endParaRPr lang="en-GB" b="1" dirty="0"/>
                    </a:p>
                  </a:txBody>
                  <a:tcPr>
                    <a:solidFill>
                      <a:srgbClr val="A70FD7"/>
                    </a:solidFill>
                  </a:tcPr>
                </a:tc>
                <a:extLst>
                  <a:ext uri="{0D108BD9-81ED-4DB2-BD59-A6C34878D82A}">
                    <a16:rowId xmlns:a16="http://schemas.microsoft.com/office/drawing/2014/main" val="3257761933"/>
                  </a:ext>
                </a:extLst>
              </a:tr>
              <a:tr h="2577771">
                <a:tc rowSpan="2">
                  <a:txBody>
                    <a:bodyPr/>
                    <a:lstStyle/>
                    <a:p>
                      <a:pPr algn="ctr"/>
                      <a:r>
                        <a:rPr lang="en-US" b="1" dirty="0"/>
                        <a:t>Year 1 </a:t>
                      </a:r>
                      <a:endParaRPr lang="en-GB" b="1" dirty="0"/>
                    </a:p>
                  </a:txBody>
                  <a:tcPr vert="vert270">
                    <a:solidFill>
                      <a:srgbClr val="D3A6F8"/>
                    </a:solidFill>
                  </a:tcPr>
                </a:tc>
                <a:tc>
                  <a:txBody>
                    <a:bodyPr/>
                    <a:lstStyle/>
                    <a:p>
                      <a:pPr algn="ctr"/>
                      <a:r>
                        <a:rPr lang="en-GB" sz="1400" dirty="0"/>
                        <a:t>Recognise, find and name a half as 1 of 2 equal parts of an object, shape or quantity</a:t>
                      </a:r>
                      <a:endParaRPr lang="en-GB" sz="1400" b="0" i="1" dirty="0"/>
                    </a:p>
                  </a:txBody>
                  <a:tcPr vert="vert270">
                    <a:solidFill>
                      <a:srgbClr val="D3A6F8"/>
                    </a:solidFill>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30469232"/>
                  </a:ext>
                </a:extLst>
              </a:tr>
              <a:tr h="3085073">
                <a:tc vMerge="1">
                  <a:txBody>
                    <a:bodyPr/>
                    <a:lstStyle/>
                    <a:p>
                      <a:endParaRPr lang="en-GB"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Recognise, find and name a </a:t>
                      </a:r>
                      <a:r>
                        <a:rPr lang="en-GB" sz="1400" baseline="0" dirty="0"/>
                        <a:t>quarter</a:t>
                      </a:r>
                      <a:r>
                        <a:rPr lang="en-GB" sz="1400" dirty="0"/>
                        <a:t> as 1 of 4 equal parts of an object, shape or quantity</a:t>
                      </a:r>
                      <a:endParaRPr lang="en-GB" sz="1400" b="0" i="1" dirty="0"/>
                    </a:p>
                    <a:p>
                      <a:pPr algn="ctr"/>
                      <a:endParaRPr lang="en-GB" sz="1400" b="0" i="1" dirty="0"/>
                    </a:p>
                  </a:txBody>
                  <a:tcPr vert="vert270">
                    <a:solidFill>
                      <a:srgbClr val="D3A6F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Children begin to make sense of fractions as part of a whole through exploring the quartering of objects, shapes and quantities.</a:t>
                      </a:r>
                      <a:endParaRPr lang="en-GB" sz="1400" b="1" dirty="0"/>
                    </a:p>
                    <a:p>
                      <a:endParaRPr lang="en-GB" sz="1200" dirty="0"/>
                    </a:p>
                    <a:p>
                      <a:endParaRPr lang="en-GB" sz="1200"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739586610"/>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738368" y="962657"/>
            <a:ext cx="3154026" cy="954107"/>
          </a:xfrm>
          <a:prstGeom prst="rect">
            <a:avLst/>
          </a:prstGeom>
          <a:noFill/>
        </p:spPr>
        <p:txBody>
          <a:bodyPr wrap="square" rtlCol="0">
            <a:spAutoFit/>
          </a:bodyPr>
          <a:lstStyle/>
          <a:p>
            <a:r>
              <a:rPr lang="en-GB" sz="1400" dirty="0"/>
              <a:t>Children begin to make sense of fractions as part of a whole through exploring the halving of objects, shapes and quantities.</a:t>
            </a:r>
            <a:endParaRPr lang="en-GB" sz="1400" b="1" dirty="0"/>
          </a:p>
        </p:txBody>
      </p:sp>
      <p:sp>
        <p:nvSpPr>
          <p:cNvPr id="6" name="TextBox 5">
            <a:extLst>
              <a:ext uri="{FF2B5EF4-FFF2-40B4-BE49-F238E27FC236}">
                <a16:creationId xmlns:a16="http://schemas.microsoft.com/office/drawing/2014/main" id="{CA58B6D4-C3F8-4F84-8959-17BC05FE758B}"/>
              </a:ext>
            </a:extLst>
          </p:cNvPr>
          <p:cNvSpPr txBox="1"/>
          <p:nvPr/>
        </p:nvSpPr>
        <p:spPr>
          <a:xfrm>
            <a:off x="4892395" y="959758"/>
            <a:ext cx="3518437" cy="1384995"/>
          </a:xfrm>
          <a:prstGeom prst="rect">
            <a:avLst/>
          </a:prstGeom>
          <a:noFill/>
        </p:spPr>
        <p:txBody>
          <a:bodyPr wrap="square" rtlCol="0">
            <a:spAutoFit/>
          </a:bodyPr>
          <a:lstStyle/>
          <a:p>
            <a:r>
              <a:rPr lang="en-GB" sz="1400" dirty="0"/>
              <a:t>Links are made between the halving and quartering of real objects and children begin to recognise half and quarter shapes in different orientation and they explain why some shapes can be halved but not quartered. </a:t>
            </a:r>
          </a:p>
        </p:txBody>
      </p:sp>
      <p:sp>
        <p:nvSpPr>
          <p:cNvPr id="7" name="TextBox 6">
            <a:extLst>
              <a:ext uri="{FF2B5EF4-FFF2-40B4-BE49-F238E27FC236}">
                <a16:creationId xmlns:a16="http://schemas.microsoft.com/office/drawing/2014/main" id="{ED86256B-75A9-489A-BB10-06C72A07F3A2}"/>
              </a:ext>
            </a:extLst>
          </p:cNvPr>
          <p:cNvSpPr txBox="1"/>
          <p:nvPr/>
        </p:nvSpPr>
        <p:spPr>
          <a:xfrm>
            <a:off x="8667687" y="1008454"/>
            <a:ext cx="3018664" cy="954107"/>
          </a:xfrm>
          <a:prstGeom prst="rect">
            <a:avLst/>
          </a:prstGeom>
          <a:noFill/>
        </p:spPr>
        <p:txBody>
          <a:bodyPr wrap="square" rtlCol="0">
            <a:spAutoFit/>
          </a:bodyPr>
          <a:lstStyle/>
          <a:p>
            <a:r>
              <a:rPr lang="en-GB" sz="1400" dirty="0"/>
              <a:t>Children begin to make links between fractions of shapes and quantities through the sharing of items as part of problem solving in varied contexts.</a:t>
            </a:r>
            <a:endParaRPr lang="en-GB" sz="1400" b="1" dirty="0"/>
          </a:p>
        </p:txBody>
      </p:sp>
      <p:sp>
        <p:nvSpPr>
          <p:cNvPr id="8" name="TextBox 7">
            <a:extLst>
              <a:ext uri="{FF2B5EF4-FFF2-40B4-BE49-F238E27FC236}">
                <a16:creationId xmlns:a16="http://schemas.microsoft.com/office/drawing/2014/main" id="{51536713-51CF-4C74-AC22-C2C1CE1B242D}"/>
              </a:ext>
            </a:extLst>
          </p:cNvPr>
          <p:cNvSpPr txBox="1"/>
          <p:nvPr/>
        </p:nvSpPr>
        <p:spPr>
          <a:xfrm>
            <a:off x="2484548" y="3995086"/>
            <a:ext cx="736847" cy="461665"/>
          </a:xfrm>
          <a:prstGeom prst="rect">
            <a:avLst/>
          </a:prstGeom>
          <a:noFill/>
        </p:spPr>
        <p:txBody>
          <a:bodyPr wrap="square" rtlCol="0">
            <a:spAutoFit/>
          </a:bodyPr>
          <a:lstStyle/>
          <a:p>
            <a:endParaRPr lang="en-GB" dirty="0"/>
          </a:p>
        </p:txBody>
      </p:sp>
      <p:pic>
        <p:nvPicPr>
          <p:cNvPr id="2" name="Picture 1"/>
          <p:cNvPicPr>
            <a:picLocks noChangeAspect="1"/>
          </p:cNvPicPr>
          <p:nvPr/>
        </p:nvPicPr>
        <p:blipFill>
          <a:blip r:embed="rId2"/>
          <a:stretch>
            <a:fillRect/>
          </a:stretch>
        </p:blipFill>
        <p:spPr>
          <a:xfrm>
            <a:off x="1847786" y="2761618"/>
            <a:ext cx="2747217" cy="513449"/>
          </a:xfrm>
          <a:prstGeom prst="rect">
            <a:avLst/>
          </a:prstGeom>
        </p:spPr>
      </p:pic>
      <p:pic>
        <p:nvPicPr>
          <p:cNvPr id="5" name="Picture 4"/>
          <p:cNvPicPr>
            <a:picLocks noChangeAspect="1"/>
          </p:cNvPicPr>
          <p:nvPr/>
        </p:nvPicPr>
        <p:blipFill>
          <a:blip r:embed="rId3"/>
          <a:stretch>
            <a:fillRect/>
          </a:stretch>
        </p:blipFill>
        <p:spPr>
          <a:xfrm>
            <a:off x="2573694" y="1954558"/>
            <a:ext cx="1295400" cy="866775"/>
          </a:xfrm>
          <a:prstGeom prst="rect">
            <a:avLst/>
          </a:prstGeom>
        </p:spPr>
      </p:pic>
      <p:pic>
        <p:nvPicPr>
          <p:cNvPr id="9" name="Picture 8"/>
          <p:cNvPicPr>
            <a:picLocks noChangeAspect="1"/>
          </p:cNvPicPr>
          <p:nvPr/>
        </p:nvPicPr>
        <p:blipFill rotWithShape="1">
          <a:blip r:embed="rId4"/>
          <a:srcRect b="48635"/>
          <a:stretch/>
        </p:blipFill>
        <p:spPr>
          <a:xfrm rot="5400000">
            <a:off x="5270159" y="2424890"/>
            <a:ext cx="759941" cy="792886"/>
          </a:xfrm>
          <a:prstGeom prst="rect">
            <a:avLst/>
          </a:prstGeom>
        </p:spPr>
      </p:pic>
      <p:pic>
        <p:nvPicPr>
          <p:cNvPr id="11" name="Picture 10"/>
          <p:cNvPicPr>
            <a:picLocks noChangeAspect="1"/>
          </p:cNvPicPr>
          <p:nvPr/>
        </p:nvPicPr>
        <p:blipFill>
          <a:blip r:embed="rId5"/>
          <a:stretch>
            <a:fillRect/>
          </a:stretch>
        </p:blipFill>
        <p:spPr>
          <a:xfrm>
            <a:off x="6269000" y="2336552"/>
            <a:ext cx="1601747" cy="868744"/>
          </a:xfrm>
          <a:prstGeom prst="rect">
            <a:avLst/>
          </a:prstGeom>
        </p:spPr>
      </p:pic>
      <p:pic>
        <p:nvPicPr>
          <p:cNvPr id="12" name="Picture 11"/>
          <p:cNvPicPr>
            <a:picLocks noChangeAspect="1"/>
          </p:cNvPicPr>
          <p:nvPr/>
        </p:nvPicPr>
        <p:blipFill>
          <a:blip r:embed="rId6"/>
          <a:stretch>
            <a:fillRect/>
          </a:stretch>
        </p:blipFill>
        <p:spPr>
          <a:xfrm>
            <a:off x="8775652" y="2230099"/>
            <a:ext cx="2814380" cy="977449"/>
          </a:xfrm>
          <a:prstGeom prst="rect">
            <a:avLst/>
          </a:prstGeom>
        </p:spPr>
      </p:pic>
      <p:pic>
        <p:nvPicPr>
          <p:cNvPr id="13" name="Picture 12"/>
          <p:cNvPicPr>
            <a:picLocks noChangeAspect="1"/>
          </p:cNvPicPr>
          <p:nvPr/>
        </p:nvPicPr>
        <p:blipFill>
          <a:blip r:embed="rId7"/>
          <a:stretch>
            <a:fillRect/>
          </a:stretch>
        </p:blipFill>
        <p:spPr>
          <a:xfrm>
            <a:off x="8667687" y="4116059"/>
            <a:ext cx="3028397" cy="1094601"/>
          </a:xfrm>
          <a:prstGeom prst="rect">
            <a:avLst/>
          </a:prstGeom>
        </p:spPr>
      </p:pic>
      <p:pic>
        <p:nvPicPr>
          <p:cNvPr id="14" name="Picture 13"/>
          <p:cNvPicPr>
            <a:picLocks noChangeAspect="1"/>
          </p:cNvPicPr>
          <p:nvPr/>
        </p:nvPicPr>
        <p:blipFill>
          <a:blip r:embed="rId8"/>
          <a:stretch>
            <a:fillRect/>
          </a:stretch>
        </p:blipFill>
        <p:spPr>
          <a:xfrm>
            <a:off x="4955238" y="3956321"/>
            <a:ext cx="3392750" cy="876460"/>
          </a:xfrm>
          <a:prstGeom prst="rect">
            <a:avLst/>
          </a:prstGeom>
        </p:spPr>
      </p:pic>
      <p:pic>
        <p:nvPicPr>
          <p:cNvPr id="16" name="Picture 15"/>
          <p:cNvPicPr>
            <a:picLocks noChangeAspect="1"/>
          </p:cNvPicPr>
          <p:nvPr/>
        </p:nvPicPr>
        <p:blipFill>
          <a:blip r:embed="rId9"/>
          <a:stretch>
            <a:fillRect/>
          </a:stretch>
        </p:blipFill>
        <p:spPr>
          <a:xfrm>
            <a:off x="1596034" y="4704763"/>
            <a:ext cx="3105407" cy="755741"/>
          </a:xfrm>
          <a:prstGeom prst="rect">
            <a:avLst/>
          </a:prstGeom>
        </p:spPr>
      </p:pic>
      <p:sp>
        <p:nvSpPr>
          <p:cNvPr id="17" name="Footer Placeholder 16"/>
          <p:cNvSpPr>
            <a:spLocks noGrp="1"/>
          </p:cNvSpPr>
          <p:nvPr>
            <p:ph type="ftr" sz="quarter" idx="11"/>
          </p:nvPr>
        </p:nvSpPr>
        <p:spPr>
          <a:xfrm>
            <a:off x="4211600" y="6470619"/>
            <a:ext cx="4114800" cy="365125"/>
          </a:xfrm>
        </p:spPr>
        <p:txBody>
          <a:bodyPr/>
          <a:lstStyle/>
          <a:p>
            <a:r>
              <a:rPr lang="en-GB"/>
              <a:t>Dennington Primary Calculation Policy</a:t>
            </a:r>
            <a:endParaRPr lang="en-GB" dirty="0"/>
          </a:p>
        </p:txBody>
      </p:sp>
      <p:sp>
        <p:nvSpPr>
          <p:cNvPr id="18" name="Slide Number Placeholder 17"/>
          <p:cNvSpPr>
            <a:spLocks noGrp="1"/>
          </p:cNvSpPr>
          <p:nvPr>
            <p:ph type="sldNum" sz="quarter" idx="12"/>
          </p:nvPr>
        </p:nvSpPr>
        <p:spPr>
          <a:xfrm>
            <a:off x="8846832" y="6464258"/>
            <a:ext cx="2743200" cy="365125"/>
          </a:xfrm>
        </p:spPr>
        <p:txBody>
          <a:bodyPr/>
          <a:lstStyle/>
          <a:p>
            <a:fld id="{362DEDE7-20A1-4CC6-AFD3-D24AC809A8E6}" type="slidenum">
              <a:rPr lang="en-GB" smtClean="0"/>
              <a:t>17</a:t>
            </a:fld>
            <a:endParaRPr lang="en-GB" dirty="0"/>
          </a:p>
        </p:txBody>
      </p:sp>
    </p:spTree>
    <p:extLst>
      <p:ext uri="{BB962C8B-B14F-4D97-AF65-F5344CB8AC3E}">
        <p14:creationId xmlns:p14="http://schemas.microsoft.com/office/powerpoint/2010/main" val="28263470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797230963"/>
              </p:ext>
            </p:extLst>
          </p:nvPr>
        </p:nvGraphicFramePr>
        <p:xfrm>
          <a:off x="280087" y="128132"/>
          <a:ext cx="11631826" cy="6237271"/>
        </p:xfrm>
        <a:graphic>
          <a:graphicData uri="http://schemas.openxmlformats.org/drawingml/2006/table">
            <a:tbl>
              <a:tblPr firstRow="1" bandRow="1">
                <a:tableStyleId>{5940675A-B579-460E-94D1-54222C63F5DA}</a:tableStyleId>
              </a:tblPr>
              <a:tblGrid>
                <a:gridCol w="474769">
                  <a:extLst>
                    <a:ext uri="{9D8B030D-6E8A-4147-A177-3AD203B41FA5}">
                      <a16:colId xmlns:a16="http://schemas.microsoft.com/office/drawing/2014/main" val="3725782152"/>
                    </a:ext>
                  </a:extLst>
                </a:gridCol>
                <a:gridCol w="987976">
                  <a:extLst>
                    <a:ext uri="{9D8B030D-6E8A-4147-A177-3AD203B41FA5}">
                      <a16:colId xmlns:a16="http://schemas.microsoft.com/office/drawing/2014/main" val="3031514123"/>
                    </a:ext>
                  </a:extLst>
                </a:gridCol>
                <a:gridCol w="3110142">
                  <a:extLst>
                    <a:ext uri="{9D8B030D-6E8A-4147-A177-3AD203B41FA5}">
                      <a16:colId xmlns:a16="http://schemas.microsoft.com/office/drawing/2014/main" val="4260795680"/>
                    </a:ext>
                  </a:extLst>
                </a:gridCol>
                <a:gridCol w="3810738">
                  <a:extLst>
                    <a:ext uri="{9D8B030D-6E8A-4147-A177-3AD203B41FA5}">
                      <a16:colId xmlns:a16="http://schemas.microsoft.com/office/drawing/2014/main" val="2018515015"/>
                    </a:ext>
                  </a:extLst>
                </a:gridCol>
                <a:gridCol w="3248201">
                  <a:extLst>
                    <a:ext uri="{9D8B030D-6E8A-4147-A177-3AD203B41FA5}">
                      <a16:colId xmlns:a16="http://schemas.microsoft.com/office/drawing/2014/main" val="1196469425"/>
                    </a:ext>
                  </a:extLst>
                </a:gridCol>
              </a:tblGrid>
              <a:tr h="574427">
                <a:tc gridSpan="2">
                  <a:txBody>
                    <a:bodyPr/>
                    <a:lstStyle/>
                    <a:p>
                      <a:pPr algn="ctr"/>
                      <a:r>
                        <a:rPr lang="en-US" b="1" dirty="0"/>
                        <a:t>Objective</a:t>
                      </a:r>
                      <a:endParaRPr lang="en-GB" b="1" dirty="0"/>
                    </a:p>
                  </a:txBody>
                  <a:tcPr>
                    <a:solidFill>
                      <a:srgbClr val="A70FD7"/>
                    </a:solidFill>
                  </a:tcPr>
                </a:tc>
                <a:tc hMerge="1">
                  <a:txBody>
                    <a:bodyPr/>
                    <a:lstStyle/>
                    <a:p>
                      <a:pPr algn="ctr"/>
                      <a:endParaRPr lang="en-GB" b="1" dirty="0"/>
                    </a:p>
                  </a:txBody>
                  <a:tcPr/>
                </a:tc>
                <a:tc>
                  <a:txBody>
                    <a:bodyPr/>
                    <a:lstStyle/>
                    <a:p>
                      <a:pPr algn="ctr"/>
                      <a:r>
                        <a:rPr lang="en-US" b="1" dirty="0"/>
                        <a:t>Concrete</a:t>
                      </a:r>
                      <a:endParaRPr lang="en-GB" b="1" dirty="0"/>
                    </a:p>
                  </a:txBody>
                  <a:tcPr>
                    <a:solidFill>
                      <a:srgbClr val="A70FD7"/>
                    </a:solidFill>
                  </a:tcPr>
                </a:tc>
                <a:tc>
                  <a:txBody>
                    <a:bodyPr/>
                    <a:lstStyle/>
                    <a:p>
                      <a:pPr algn="ctr"/>
                      <a:r>
                        <a:rPr lang="en-US" b="1" dirty="0"/>
                        <a:t>Pictorial</a:t>
                      </a:r>
                      <a:endParaRPr lang="en-GB" b="1" dirty="0"/>
                    </a:p>
                  </a:txBody>
                  <a:tcPr>
                    <a:solidFill>
                      <a:srgbClr val="A70FD7"/>
                    </a:solidFill>
                  </a:tcPr>
                </a:tc>
                <a:tc>
                  <a:txBody>
                    <a:bodyPr/>
                    <a:lstStyle/>
                    <a:p>
                      <a:pPr algn="ctr"/>
                      <a:r>
                        <a:rPr lang="en-US" b="1" dirty="0"/>
                        <a:t>Abstract</a:t>
                      </a:r>
                      <a:endParaRPr lang="en-GB" b="1" dirty="0"/>
                    </a:p>
                  </a:txBody>
                  <a:tcPr>
                    <a:solidFill>
                      <a:srgbClr val="A70FD7"/>
                    </a:solidFill>
                  </a:tcPr>
                </a:tc>
                <a:extLst>
                  <a:ext uri="{0D108BD9-81ED-4DB2-BD59-A6C34878D82A}">
                    <a16:rowId xmlns:a16="http://schemas.microsoft.com/office/drawing/2014/main" val="3257761933"/>
                  </a:ext>
                </a:extLst>
              </a:tr>
              <a:tr h="2577771">
                <a:tc rowSpan="2">
                  <a:txBody>
                    <a:bodyPr/>
                    <a:lstStyle/>
                    <a:p>
                      <a:pPr algn="ctr"/>
                      <a:r>
                        <a:rPr lang="en-US" b="1" dirty="0"/>
                        <a:t>Year 2 </a:t>
                      </a:r>
                      <a:endParaRPr lang="en-GB" b="1" dirty="0"/>
                    </a:p>
                  </a:txBody>
                  <a:tcPr vert="vert270">
                    <a:solidFill>
                      <a:srgbClr val="D3A6F8"/>
                    </a:solidFill>
                  </a:tcPr>
                </a:tc>
                <a:tc>
                  <a:txBody>
                    <a:bodyPr/>
                    <a:lstStyle/>
                    <a:p>
                      <a:pPr algn="ctr"/>
                      <a:r>
                        <a:rPr lang="en-GB" sz="1400" dirty="0"/>
                        <a:t>Recognise, find, name and write fractions 1/3, 1/4, 2/4 and 3/4 of a length, shape, set of objects or quantity.</a:t>
                      </a:r>
                      <a:endParaRPr lang="en-GB" sz="1400" b="0" i="1" dirty="0"/>
                    </a:p>
                  </a:txBody>
                  <a:tcPr vert="vert270">
                    <a:solidFill>
                      <a:srgbClr val="D3A6F8"/>
                    </a:solidFill>
                  </a:tcPr>
                </a:tc>
                <a:tc rowSpan="2">
                  <a:txBody>
                    <a:bodyPr/>
                    <a:lstStyle/>
                    <a:p>
                      <a:endParaRPr lang="en-GB" sz="1200" dirty="0"/>
                    </a:p>
                    <a:p>
                      <a:endParaRPr lang="en-GB" sz="1200" dirty="0"/>
                    </a:p>
                    <a:p>
                      <a:endParaRPr lang="en-GB" sz="1200" dirty="0"/>
                    </a:p>
                    <a:p>
                      <a:endParaRPr lang="en-GB" sz="1200" dirty="0"/>
                    </a:p>
                  </a:txBody>
                  <a:tcPr/>
                </a:tc>
                <a:tc rowSpan="2">
                  <a:txBody>
                    <a:bodyPr/>
                    <a:lstStyle/>
                    <a:p>
                      <a:endParaRPr lang="en-GB" dirty="0"/>
                    </a:p>
                  </a:txBody>
                  <a:tcPr/>
                </a:tc>
                <a:tc rowSpan="2">
                  <a:txBody>
                    <a:bodyPr/>
                    <a:lstStyle/>
                    <a:p>
                      <a:endParaRPr lang="en-GB" dirty="0"/>
                    </a:p>
                  </a:txBody>
                  <a:tcPr/>
                </a:tc>
                <a:extLst>
                  <a:ext uri="{0D108BD9-81ED-4DB2-BD59-A6C34878D82A}">
                    <a16:rowId xmlns:a16="http://schemas.microsoft.com/office/drawing/2014/main" val="2330469232"/>
                  </a:ext>
                </a:extLst>
              </a:tr>
              <a:tr h="3085073">
                <a:tc vMerge="1">
                  <a:txBody>
                    <a:bodyPr/>
                    <a:lstStyle/>
                    <a:p>
                      <a:endParaRPr lang="en-GB" dirty="0"/>
                    </a:p>
                  </a:txBody>
                  <a:tcPr/>
                </a:tc>
                <a:tc>
                  <a:txBody>
                    <a:bodyPr/>
                    <a:lstStyle/>
                    <a:p>
                      <a:pPr algn="ctr"/>
                      <a:r>
                        <a:rPr lang="en-GB" sz="1400" dirty="0"/>
                        <a:t>Write simple fractions, for example 1/2 of 6 = 3 and recognise the equivalence of 2/4 and 1/2.</a:t>
                      </a:r>
                      <a:endParaRPr lang="en-GB" sz="1400" b="0" i="1" dirty="0"/>
                    </a:p>
                  </a:txBody>
                  <a:tcPr vert="vert270">
                    <a:solidFill>
                      <a:srgbClr val="D3A6F8"/>
                    </a:solidFill>
                  </a:tcPr>
                </a:tc>
                <a:tc vMerge="1">
                  <a:txBody>
                    <a:bodyPr/>
                    <a:lstStyle/>
                    <a:p>
                      <a:endParaRPr lang="en-GB" sz="1200" dirty="0"/>
                    </a:p>
                  </a:txBody>
                  <a:tcPr/>
                </a:tc>
                <a:tc vMerge="1">
                  <a:txBody>
                    <a:bodyPr/>
                    <a:lstStyle/>
                    <a:p>
                      <a:endParaRPr lang="en-GB" dirty="0"/>
                    </a:p>
                  </a:txBody>
                  <a:tcPr/>
                </a:tc>
                <a:tc vMerge="1">
                  <a:txBody>
                    <a:bodyPr/>
                    <a:lstStyle/>
                    <a:p>
                      <a:endParaRPr lang="en-GB" dirty="0"/>
                    </a:p>
                  </a:txBody>
                  <a:tcPr/>
                </a:tc>
                <a:extLst>
                  <a:ext uri="{0D108BD9-81ED-4DB2-BD59-A6C34878D82A}">
                    <a16:rowId xmlns:a16="http://schemas.microsoft.com/office/drawing/2014/main" val="2739586610"/>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787795" y="695330"/>
            <a:ext cx="3154026" cy="1169551"/>
          </a:xfrm>
          <a:prstGeom prst="rect">
            <a:avLst/>
          </a:prstGeom>
          <a:noFill/>
        </p:spPr>
        <p:txBody>
          <a:bodyPr wrap="square" rtlCol="0">
            <a:spAutoFit/>
          </a:bodyPr>
          <a:lstStyle/>
          <a:p>
            <a:r>
              <a:rPr lang="en-GB" sz="1400" dirty="0"/>
              <a:t>Children find fractions of the lengths of a piece of string, strip of paper, ribbon, shoelace, etc. by folding. Children should be encouraged to discover the strategy of halving and then halving again.</a:t>
            </a:r>
            <a:endParaRPr lang="en-GB" sz="1400" b="1" dirty="0"/>
          </a:p>
        </p:txBody>
      </p:sp>
      <p:sp>
        <p:nvSpPr>
          <p:cNvPr id="6" name="TextBox 5">
            <a:extLst>
              <a:ext uri="{FF2B5EF4-FFF2-40B4-BE49-F238E27FC236}">
                <a16:creationId xmlns:a16="http://schemas.microsoft.com/office/drawing/2014/main" id="{CA58B6D4-C3F8-4F84-8959-17BC05FE758B}"/>
              </a:ext>
            </a:extLst>
          </p:cNvPr>
          <p:cNvSpPr txBox="1"/>
          <p:nvPr/>
        </p:nvSpPr>
        <p:spPr>
          <a:xfrm>
            <a:off x="4926987" y="722739"/>
            <a:ext cx="3518437" cy="523220"/>
          </a:xfrm>
          <a:prstGeom prst="rect">
            <a:avLst/>
          </a:prstGeom>
          <a:noFill/>
        </p:spPr>
        <p:txBody>
          <a:bodyPr wrap="square" rtlCol="0">
            <a:spAutoFit/>
          </a:bodyPr>
          <a:lstStyle/>
          <a:p>
            <a:r>
              <a:rPr lang="en-GB" sz="1400" dirty="0"/>
              <a:t>Each fraction is represented using varied shapes in different orientation. </a:t>
            </a:r>
          </a:p>
        </p:txBody>
      </p:sp>
      <p:sp>
        <p:nvSpPr>
          <p:cNvPr id="7" name="TextBox 6">
            <a:extLst>
              <a:ext uri="{FF2B5EF4-FFF2-40B4-BE49-F238E27FC236}">
                <a16:creationId xmlns:a16="http://schemas.microsoft.com/office/drawing/2014/main" id="{ED86256B-75A9-489A-BB10-06C72A07F3A2}"/>
              </a:ext>
            </a:extLst>
          </p:cNvPr>
          <p:cNvSpPr txBox="1"/>
          <p:nvPr/>
        </p:nvSpPr>
        <p:spPr>
          <a:xfrm>
            <a:off x="8717113" y="726107"/>
            <a:ext cx="3018664" cy="954107"/>
          </a:xfrm>
          <a:prstGeom prst="rect">
            <a:avLst/>
          </a:prstGeom>
          <a:noFill/>
        </p:spPr>
        <p:txBody>
          <a:bodyPr wrap="square" rtlCol="0">
            <a:spAutoFit/>
          </a:bodyPr>
          <a:lstStyle/>
          <a:p>
            <a:r>
              <a:rPr lang="en-GB" sz="1400" dirty="0"/>
              <a:t>Children explore finding fractions of quantities using objects by drawing on their knowledge and understanding of fraction of shape. </a:t>
            </a:r>
            <a:endParaRPr lang="en-GB" sz="1400" b="1" dirty="0"/>
          </a:p>
        </p:txBody>
      </p:sp>
      <p:sp>
        <p:nvSpPr>
          <p:cNvPr id="8" name="TextBox 7">
            <a:extLst>
              <a:ext uri="{FF2B5EF4-FFF2-40B4-BE49-F238E27FC236}">
                <a16:creationId xmlns:a16="http://schemas.microsoft.com/office/drawing/2014/main" id="{51536713-51CF-4C74-AC22-C2C1CE1B242D}"/>
              </a:ext>
            </a:extLst>
          </p:cNvPr>
          <p:cNvSpPr txBox="1"/>
          <p:nvPr/>
        </p:nvSpPr>
        <p:spPr>
          <a:xfrm>
            <a:off x="2533975" y="3896231"/>
            <a:ext cx="736847" cy="461665"/>
          </a:xfrm>
          <a:prstGeom prst="rect">
            <a:avLst/>
          </a:prstGeom>
          <a:noFill/>
        </p:spPr>
        <p:txBody>
          <a:bodyPr wrap="square" rtlCol="0">
            <a:spAutoFit/>
          </a:bodyPr>
          <a:lstStyle/>
          <a:p>
            <a:endParaRPr lang="en-GB" dirty="0"/>
          </a:p>
        </p:txBody>
      </p:sp>
      <p:sp>
        <p:nvSpPr>
          <p:cNvPr id="34" name="TextBox 33">
            <a:extLst>
              <a:ext uri="{FF2B5EF4-FFF2-40B4-BE49-F238E27FC236}">
                <a16:creationId xmlns:a16="http://schemas.microsoft.com/office/drawing/2014/main" id="{CA58B6D4-C3F8-4F84-8959-17BC05FE758B}"/>
              </a:ext>
            </a:extLst>
          </p:cNvPr>
          <p:cNvSpPr txBox="1"/>
          <p:nvPr/>
        </p:nvSpPr>
        <p:spPr>
          <a:xfrm>
            <a:off x="1787795" y="3140632"/>
            <a:ext cx="3022400" cy="1169551"/>
          </a:xfrm>
          <a:prstGeom prst="rect">
            <a:avLst/>
          </a:prstGeom>
          <a:noFill/>
        </p:spPr>
        <p:txBody>
          <a:bodyPr wrap="square" rtlCol="0">
            <a:spAutoFit/>
          </a:bodyPr>
          <a:lstStyle/>
          <a:p>
            <a:r>
              <a:rPr lang="en-GB" sz="1400" dirty="0"/>
              <a:t>Children solve problems involving finding fractions of a jug or container full of water, flour, sand etc. They are to explore the best possible way to be accurate using a range of containers.</a:t>
            </a:r>
          </a:p>
        </p:txBody>
      </p:sp>
      <p:pic>
        <p:nvPicPr>
          <p:cNvPr id="13" name="Picture 12"/>
          <p:cNvPicPr>
            <a:picLocks noChangeAspect="1"/>
          </p:cNvPicPr>
          <p:nvPr/>
        </p:nvPicPr>
        <p:blipFill rotWithShape="1">
          <a:blip r:embed="rId2"/>
          <a:srcRect t="6231"/>
          <a:stretch/>
        </p:blipFill>
        <p:spPr>
          <a:xfrm>
            <a:off x="1987476" y="2376713"/>
            <a:ext cx="2294313" cy="755880"/>
          </a:xfrm>
          <a:prstGeom prst="rect">
            <a:avLst/>
          </a:prstGeom>
        </p:spPr>
      </p:pic>
      <p:pic>
        <p:nvPicPr>
          <p:cNvPr id="14" name="Picture 13"/>
          <p:cNvPicPr>
            <a:picLocks noChangeAspect="1"/>
          </p:cNvPicPr>
          <p:nvPr/>
        </p:nvPicPr>
        <p:blipFill>
          <a:blip r:embed="rId3"/>
          <a:stretch>
            <a:fillRect/>
          </a:stretch>
        </p:blipFill>
        <p:spPr>
          <a:xfrm>
            <a:off x="2024969" y="4637245"/>
            <a:ext cx="2219325" cy="952500"/>
          </a:xfrm>
          <a:prstGeom prst="rect">
            <a:avLst/>
          </a:prstGeom>
        </p:spPr>
      </p:pic>
      <p:sp>
        <p:nvSpPr>
          <p:cNvPr id="16" name="TextBox 15">
            <a:extLst>
              <a:ext uri="{FF2B5EF4-FFF2-40B4-BE49-F238E27FC236}">
                <a16:creationId xmlns:a16="http://schemas.microsoft.com/office/drawing/2014/main" id="{CA58B6D4-C3F8-4F84-8959-17BC05FE758B}"/>
              </a:ext>
            </a:extLst>
          </p:cNvPr>
          <p:cNvSpPr txBox="1"/>
          <p:nvPr/>
        </p:nvSpPr>
        <p:spPr>
          <a:xfrm>
            <a:off x="4941821" y="2376518"/>
            <a:ext cx="3518437" cy="954107"/>
          </a:xfrm>
          <a:prstGeom prst="rect">
            <a:avLst/>
          </a:prstGeom>
          <a:noFill/>
        </p:spPr>
        <p:txBody>
          <a:bodyPr wrap="square" rtlCol="0">
            <a:spAutoFit/>
          </a:bodyPr>
          <a:lstStyle/>
          <a:p>
            <a:r>
              <a:rPr lang="en-GB" sz="1400" dirty="0"/>
              <a:t>Children are given the opportunity to explore the meaning of the numerator by making links between the number of parts are shaded and the numerator. </a:t>
            </a:r>
          </a:p>
        </p:txBody>
      </p:sp>
      <p:pic>
        <p:nvPicPr>
          <p:cNvPr id="15" name="Picture 14"/>
          <p:cNvPicPr>
            <a:picLocks noChangeAspect="1"/>
          </p:cNvPicPr>
          <p:nvPr/>
        </p:nvPicPr>
        <p:blipFill>
          <a:blip r:embed="rId4"/>
          <a:stretch>
            <a:fillRect/>
          </a:stretch>
        </p:blipFill>
        <p:spPr>
          <a:xfrm>
            <a:off x="5358894" y="1294478"/>
            <a:ext cx="2580631" cy="993966"/>
          </a:xfrm>
          <a:prstGeom prst="rect">
            <a:avLst/>
          </a:prstGeom>
        </p:spPr>
      </p:pic>
      <p:sp>
        <p:nvSpPr>
          <p:cNvPr id="18" name="TextBox 17">
            <a:extLst>
              <a:ext uri="{FF2B5EF4-FFF2-40B4-BE49-F238E27FC236}">
                <a16:creationId xmlns:a16="http://schemas.microsoft.com/office/drawing/2014/main" id="{CA58B6D4-C3F8-4F84-8959-17BC05FE758B}"/>
              </a:ext>
            </a:extLst>
          </p:cNvPr>
          <p:cNvSpPr txBox="1"/>
          <p:nvPr/>
        </p:nvSpPr>
        <p:spPr>
          <a:xfrm>
            <a:off x="8764397" y="3311455"/>
            <a:ext cx="3087709" cy="1169551"/>
          </a:xfrm>
          <a:prstGeom prst="rect">
            <a:avLst/>
          </a:prstGeom>
          <a:noFill/>
        </p:spPr>
        <p:txBody>
          <a:bodyPr wrap="square" rtlCol="0">
            <a:spAutoFit/>
          </a:bodyPr>
          <a:lstStyle/>
          <a:p>
            <a:r>
              <a:rPr lang="en-GB" sz="1400" dirty="0"/>
              <a:t>Pupils are taught to find simple fractions of quantities using jottings and bar-modelling and through their understanding of the meaning of the numerator and the denominator.</a:t>
            </a:r>
          </a:p>
        </p:txBody>
      </p:sp>
      <p:pic>
        <p:nvPicPr>
          <p:cNvPr id="17" name="Picture 16"/>
          <p:cNvPicPr>
            <a:picLocks noChangeAspect="1"/>
          </p:cNvPicPr>
          <p:nvPr/>
        </p:nvPicPr>
        <p:blipFill>
          <a:blip r:embed="rId5"/>
          <a:stretch>
            <a:fillRect/>
          </a:stretch>
        </p:blipFill>
        <p:spPr>
          <a:xfrm>
            <a:off x="5134884" y="3418699"/>
            <a:ext cx="3132309" cy="1317890"/>
          </a:xfrm>
          <a:prstGeom prst="rect">
            <a:avLst/>
          </a:prstGeom>
        </p:spPr>
      </p:pic>
      <p:pic>
        <p:nvPicPr>
          <p:cNvPr id="19" name="Picture 18"/>
          <p:cNvPicPr>
            <a:picLocks noChangeAspect="1"/>
          </p:cNvPicPr>
          <p:nvPr/>
        </p:nvPicPr>
        <p:blipFill>
          <a:blip r:embed="rId6"/>
          <a:stretch>
            <a:fillRect/>
          </a:stretch>
        </p:blipFill>
        <p:spPr>
          <a:xfrm>
            <a:off x="5041450" y="5034636"/>
            <a:ext cx="3418808" cy="850227"/>
          </a:xfrm>
          <a:prstGeom prst="rect">
            <a:avLst/>
          </a:prstGeom>
        </p:spPr>
      </p:pic>
      <p:pic>
        <p:nvPicPr>
          <p:cNvPr id="20" name="Picture 19"/>
          <p:cNvPicPr>
            <a:picLocks noChangeAspect="1"/>
          </p:cNvPicPr>
          <p:nvPr/>
        </p:nvPicPr>
        <p:blipFill>
          <a:blip r:embed="rId7"/>
          <a:stretch>
            <a:fillRect/>
          </a:stretch>
        </p:blipFill>
        <p:spPr>
          <a:xfrm>
            <a:off x="8669828" y="2416357"/>
            <a:ext cx="3182278" cy="823162"/>
          </a:xfrm>
          <a:prstGeom prst="rect">
            <a:avLst/>
          </a:prstGeom>
        </p:spPr>
      </p:pic>
      <p:pic>
        <p:nvPicPr>
          <p:cNvPr id="21" name="Picture 20"/>
          <p:cNvPicPr>
            <a:picLocks noChangeAspect="1"/>
          </p:cNvPicPr>
          <p:nvPr/>
        </p:nvPicPr>
        <p:blipFill rotWithShape="1">
          <a:blip r:embed="rId8"/>
          <a:srcRect b="1687"/>
          <a:stretch/>
        </p:blipFill>
        <p:spPr>
          <a:xfrm>
            <a:off x="8817579" y="4591763"/>
            <a:ext cx="2987358" cy="885745"/>
          </a:xfrm>
          <a:prstGeom prst="rect">
            <a:avLst/>
          </a:prstGeom>
        </p:spPr>
      </p:pic>
      <p:sp>
        <p:nvSpPr>
          <p:cNvPr id="22" name="Footer Placeholder 21"/>
          <p:cNvSpPr>
            <a:spLocks noGrp="1"/>
          </p:cNvSpPr>
          <p:nvPr>
            <p:ph type="ftr" sz="quarter" idx="11"/>
          </p:nvPr>
        </p:nvSpPr>
        <p:spPr>
          <a:xfrm>
            <a:off x="4281789" y="6437339"/>
            <a:ext cx="4114800" cy="365125"/>
          </a:xfrm>
        </p:spPr>
        <p:txBody>
          <a:bodyPr/>
          <a:lstStyle/>
          <a:p>
            <a:r>
              <a:rPr lang="en-GB"/>
              <a:t>Dennington Primary Calculation Policy</a:t>
            </a:r>
            <a:endParaRPr lang="en-GB" dirty="0"/>
          </a:p>
        </p:txBody>
      </p:sp>
      <p:sp>
        <p:nvSpPr>
          <p:cNvPr id="23" name="Slide Number Placeholder 22"/>
          <p:cNvSpPr>
            <a:spLocks noGrp="1"/>
          </p:cNvSpPr>
          <p:nvPr>
            <p:ph type="sldNum" sz="quarter" idx="12"/>
          </p:nvPr>
        </p:nvSpPr>
        <p:spPr>
          <a:xfrm>
            <a:off x="9061622" y="6437338"/>
            <a:ext cx="2743200" cy="365125"/>
          </a:xfrm>
        </p:spPr>
        <p:txBody>
          <a:bodyPr/>
          <a:lstStyle/>
          <a:p>
            <a:fld id="{362DEDE7-20A1-4CC6-AFD3-D24AC809A8E6}" type="slidenum">
              <a:rPr lang="en-GB" smtClean="0"/>
              <a:t>18</a:t>
            </a:fld>
            <a:endParaRPr lang="en-GB" dirty="0"/>
          </a:p>
        </p:txBody>
      </p:sp>
    </p:spTree>
    <p:extLst>
      <p:ext uri="{BB962C8B-B14F-4D97-AF65-F5344CB8AC3E}">
        <p14:creationId xmlns:p14="http://schemas.microsoft.com/office/powerpoint/2010/main" val="4047473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2560956955"/>
              </p:ext>
            </p:extLst>
          </p:nvPr>
        </p:nvGraphicFramePr>
        <p:xfrm>
          <a:off x="181232" y="258266"/>
          <a:ext cx="11572803" cy="6150771"/>
        </p:xfrm>
        <a:graphic>
          <a:graphicData uri="http://schemas.openxmlformats.org/drawingml/2006/table">
            <a:tbl>
              <a:tblPr firstRow="1" bandRow="1">
                <a:tableStyleId>{5940675A-B579-460E-94D1-54222C63F5DA}</a:tableStyleId>
              </a:tblPr>
              <a:tblGrid>
                <a:gridCol w="472360">
                  <a:extLst>
                    <a:ext uri="{9D8B030D-6E8A-4147-A177-3AD203B41FA5}">
                      <a16:colId xmlns:a16="http://schemas.microsoft.com/office/drawing/2014/main" val="3725782152"/>
                    </a:ext>
                  </a:extLst>
                </a:gridCol>
                <a:gridCol w="1175208">
                  <a:extLst>
                    <a:ext uri="{9D8B030D-6E8A-4147-A177-3AD203B41FA5}">
                      <a16:colId xmlns:a16="http://schemas.microsoft.com/office/drawing/2014/main" val="3031514123"/>
                    </a:ext>
                  </a:extLst>
                </a:gridCol>
                <a:gridCol w="9925235">
                  <a:extLst>
                    <a:ext uri="{9D8B030D-6E8A-4147-A177-3AD203B41FA5}">
                      <a16:colId xmlns:a16="http://schemas.microsoft.com/office/drawing/2014/main" val="4260795680"/>
                    </a:ext>
                  </a:extLst>
                </a:gridCol>
              </a:tblGrid>
              <a:tr h="574427">
                <a:tc gridSpan="2">
                  <a:txBody>
                    <a:bodyPr/>
                    <a:lstStyle/>
                    <a:p>
                      <a:pPr algn="ctr"/>
                      <a:r>
                        <a:rPr lang="en-US" b="1" dirty="0"/>
                        <a:t>Objective</a:t>
                      </a:r>
                      <a:endParaRPr lang="en-GB" b="1" dirty="0"/>
                    </a:p>
                  </a:txBody>
                  <a:tcPr>
                    <a:solidFill>
                      <a:srgbClr val="A70FD7"/>
                    </a:solidFill>
                  </a:tcPr>
                </a:tc>
                <a:tc hMerge="1">
                  <a:txBody>
                    <a:bodyPr/>
                    <a:lstStyle/>
                    <a:p>
                      <a:pPr algn="ctr"/>
                      <a:endParaRPr lang="en-GB" b="1" dirty="0"/>
                    </a:p>
                  </a:txBody>
                  <a:tcPr/>
                </a:tc>
                <a:tc>
                  <a:txBody>
                    <a:bodyPr/>
                    <a:lstStyle/>
                    <a:p>
                      <a:pPr algn="ctr"/>
                      <a:r>
                        <a:rPr lang="en-GB" b="1" dirty="0"/>
                        <a:t>All work with fractions at this stage involves elements of</a:t>
                      </a:r>
                      <a:r>
                        <a:rPr lang="en-GB" b="1" baseline="0" dirty="0"/>
                        <a:t> CPA</a:t>
                      </a:r>
                      <a:endParaRPr lang="en-GB" b="1" dirty="0"/>
                    </a:p>
                  </a:txBody>
                  <a:tcPr>
                    <a:solidFill>
                      <a:srgbClr val="A70FD7"/>
                    </a:solidFill>
                  </a:tcPr>
                </a:tc>
                <a:extLst>
                  <a:ext uri="{0D108BD9-81ED-4DB2-BD59-A6C34878D82A}">
                    <a16:rowId xmlns:a16="http://schemas.microsoft.com/office/drawing/2014/main" val="3257761933"/>
                  </a:ext>
                </a:extLst>
              </a:tr>
              <a:tr h="2491271">
                <a:tc rowSpan="2">
                  <a:txBody>
                    <a:bodyPr/>
                    <a:lstStyle/>
                    <a:p>
                      <a:pPr algn="ctr"/>
                      <a:r>
                        <a:rPr lang="en-US" b="1" dirty="0"/>
                        <a:t>Year 3 </a:t>
                      </a:r>
                      <a:endParaRPr lang="en-GB" b="1" dirty="0"/>
                    </a:p>
                  </a:txBody>
                  <a:tcPr vert="vert270">
                    <a:solidFill>
                      <a:srgbClr val="D3A6F8"/>
                    </a:solidFill>
                  </a:tcPr>
                </a:tc>
                <a:tc>
                  <a:txBody>
                    <a:bodyPr/>
                    <a:lstStyle/>
                    <a:p>
                      <a:pPr algn="ctr"/>
                      <a:r>
                        <a:rPr lang="en-GB" sz="1400" dirty="0"/>
                        <a:t>Recognise, find and write fractions of a discrete set of objects: unit fractions and non-unit fractions with small denominators</a:t>
                      </a:r>
                      <a:endParaRPr lang="en-GB" sz="1400" b="0" i="1" dirty="0"/>
                    </a:p>
                  </a:txBody>
                  <a:tcPr vert="vert270">
                    <a:solidFill>
                      <a:srgbClr val="D3A6F8"/>
                    </a:solidFill>
                  </a:tcPr>
                </a:tc>
                <a:tc rowSpan="2">
                  <a:txBody>
                    <a:bodyPr/>
                    <a:lstStyle/>
                    <a:p>
                      <a:endParaRPr lang="en-GB" sz="1200" dirty="0"/>
                    </a:p>
                    <a:p>
                      <a:endParaRPr lang="en-GB" sz="1200" dirty="0"/>
                    </a:p>
                    <a:p>
                      <a:endParaRPr lang="en-GB" sz="1200" dirty="0"/>
                    </a:p>
                    <a:p>
                      <a:endParaRPr lang="en-GB" sz="1200" dirty="0"/>
                    </a:p>
                  </a:txBody>
                  <a:tcPr/>
                </a:tc>
                <a:extLst>
                  <a:ext uri="{0D108BD9-81ED-4DB2-BD59-A6C34878D82A}">
                    <a16:rowId xmlns:a16="http://schemas.microsoft.com/office/drawing/2014/main" val="2330469232"/>
                  </a:ext>
                </a:extLst>
              </a:tr>
              <a:tr h="3085073">
                <a:tc vMerge="1">
                  <a:txBody>
                    <a:bodyPr/>
                    <a:lstStyle/>
                    <a:p>
                      <a:endParaRPr lang="en-GB" dirty="0"/>
                    </a:p>
                  </a:txBody>
                  <a:tcPr/>
                </a:tc>
                <a:tc>
                  <a:txBody>
                    <a:bodyPr/>
                    <a:lstStyle/>
                    <a:p>
                      <a:pPr algn="ctr"/>
                      <a:r>
                        <a:rPr lang="en-GB" sz="1400" dirty="0"/>
                        <a:t>Add and subtract fractions with the same denominator within one whole using diagrams.</a:t>
                      </a:r>
                      <a:endParaRPr lang="en-GB" sz="1400" b="0" i="1" dirty="0"/>
                    </a:p>
                  </a:txBody>
                  <a:tcPr vert="vert270">
                    <a:solidFill>
                      <a:srgbClr val="D3A6F8"/>
                    </a:solidFill>
                  </a:tcPr>
                </a:tc>
                <a:tc vMerge="1">
                  <a:txBody>
                    <a:bodyPr/>
                    <a:lstStyle/>
                    <a:p>
                      <a:endParaRPr lang="en-GB" sz="1200" dirty="0"/>
                    </a:p>
                  </a:txBody>
                  <a:tcPr/>
                </a:tc>
                <a:extLst>
                  <a:ext uri="{0D108BD9-81ED-4DB2-BD59-A6C34878D82A}">
                    <a16:rowId xmlns:a16="http://schemas.microsoft.com/office/drawing/2014/main" val="2739586610"/>
                  </a:ext>
                </a:extLst>
              </a:tr>
            </a:tbl>
          </a:graphicData>
        </a:graphic>
      </p:graphicFrame>
      <p:sp>
        <p:nvSpPr>
          <p:cNvPr id="8" name="TextBox 7">
            <a:extLst>
              <a:ext uri="{FF2B5EF4-FFF2-40B4-BE49-F238E27FC236}">
                <a16:creationId xmlns:a16="http://schemas.microsoft.com/office/drawing/2014/main" id="{51536713-51CF-4C74-AC22-C2C1CE1B242D}"/>
              </a:ext>
            </a:extLst>
          </p:cNvPr>
          <p:cNvSpPr txBox="1"/>
          <p:nvPr/>
        </p:nvSpPr>
        <p:spPr>
          <a:xfrm>
            <a:off x="2583402" y="3879755"/>
            <a:ext cx="736847" cy="461665"/>
          </a:xfrm>
          <a:prstGeom prst="rect">
            <a:avLst/>
          </a:prstGeom>
          <a:noFill/>
        </p:spPr>
        <p:txBody>
          <a:bodyPr wrap="square" rtlCol="0">
            <a:spAutoFit/>
          </a:bodyPr>
          <a:lstStyle/>
          <a:p>
            <a:endParaRPr lang="en-GB" dirty="0"/>
          </a:p>
        </p:txBody>
      </p:sp>
      <p:sp>
        <p:nvSpPr>
          <p:cNvPr id="10" name="TextBox 9">
            <a:extLst>
              <a:ext uri="{FF2B5EF4-FFF2-40B4-BE49-F238E27FC236}">
                <a16:creationId xmlns:a16="http://schemas.microsoft.com/office/drawing/2014/main" id="{3243E101-BB1B-4F55-9F40-5D44DC5FA198}"/>
              </a:ext>
            </a:extLst>
          </p:cNvPr>
          <p:cNvSpPr txBox="1"/>
          <p:nvPr/>
        </p:nvSpPr>
        <p:spPr>
          <a:xfrm>
            <a:off x="1930185" y="839948"/>
            <a:ext cx="4502659" cy="646331"/>
          </a:xfrm>
          <a:prstGeom prst="rect">
            <a:avLst/>
          </a:prstGeom>
          <a:noFill/>
        </p:spPr>
        <p:txBody>
          <a:bodyPr wrap="square" rtlCol="0">
            <a:spAutoFit/>
          </a:bodyPr>
          <a:lstStyle/>
          <a:p>
            <a:r>
              <a:rPr lang="en-GB" sz="1200" dirty="0"/>
              <a:t>Children must be given the opportunity to explore equivalent fractions through varied shapes and representations and discover similarities and differences. </a:t>
            </a:r>
          </a:p>
        </p:txBody>
      </p:sp>
      <p:pic>
        <p:nvPicPr>
          <p:cNvPr id="2" name="Picture 1"/>
          <p:cNvPicPr>
            <a:picLocks noChangeAspect="1"/>
          </p:cNvPicPr>
          <p:nvPr/>
        </p:nvPicPr>
        <p:blipFill rotWithShape="1">
          <a:blip r:embed="rId2"/>
          <a:srcRect b="34267"/>
          <a:stretch/>
        </p:blipFill>
        <p:spPr>
          <a:xfrm>
            <a:off x="1981469" y="1473948"/>
            <a:ext cx="1709609" cy="1141672"/>
          </a:xfrm>
          <a:prstGeom prst="rect">
            <a:avLst/>
          </a:prstGeom>
        </p:spPr>
      </p:pic>
      <p:sp>
        <p:nvSpPr>
          <p:cNvPr id="11" name="TextBox 10">
            <a:extLst>
              <a:ext uri="{FF2B5EF4-FFF2-40B4-BE49-F238E27FC236}">
                <a16:creationId xmlns:a16="http://schemas.microsoft.com/office/drawing/2014/main" id="{3243E101-BB1B-4F55-9F40-5D44DC5FA198}"/>
              </a:ext>
            </a:extLst>
          </p:cNvPr>
          <p:cNvSpPr txBox="1"/>
          <p:nvPr/>
        </p:nvSpPr>
        <p:spPr>
          <a:xfrm>
            <a:off x="1859348" y="2626254"/>
            <a:ext cx="3989517" cy="646331"/>
          </a:xfrm>
          <a:prstGeom prst="rect">
            <a:avLst/>
          </a:prstGeom>
          <a:noFill/>
        </p:spPr>
        <p:txBody>
          <a:bodyPr wrap="square" rtlCol="0">
            <a:spAutoFit/>
          </a:bodyPr>
          <a:lstStyle/>
          <a:p>
            <a:r>
              <a:rPr lang="en-GB" sz="1200" dirty="0"/>
              <a:t>They should recognise the relationship between the numerators and the denominators and generalise based on their observations. </a:t>
            </a:r>
          </a:p>
        </p:txBody>
      </p:sp>
      <p:sp>
        <p:nvSpPr>
          <p:cNvPr id="12" name="TextBox 11">
            <a:extLst>
              <a:ext uri="{FF2B5EF4-FFF2-40B4-BE49-F238E27FC236}">
                <a16:creationId xmlns:a16="http://schemas.microsoft.com/office/drawing/2014/main" id="{3243E101-BB1B-4F55-9F40-5D44DC5FA198}"/>
              </a:ext>
            </a:extLst>
          </p:cNvPr>
          <p:cNvSpPr txBox="1"/>
          <p:nvPr/>
        </p:nvSpPr>
        <p:spPr>
          <a:xfrm>
            <a:off x="7911825" y="838198"/>
            <a:ext cx="3917508" cy="461665"/>
          </a:xfrm>
          <a:prstGeom prst="rect">
            <a:avLst/>
          </a:prstGeom>
          <a:noFill/>
        </p:spPr>
        <p:txBody>
          <a:bodyPr wrap="square" rtlCol="0">
            <a:spAutoFit/>
          </a:bodyPr>
          <a:lstStyle/>
          <a:p>
            <a:r>
              <a:rPr lang="en-GB" sz="1200" dirty="0"/>
              <a:t>Solve problems that involve fractions using jottings and bar model.</a:t>
            </a:r>
          </a:p>
        </p:txBody>
      </p:sp>
      <p:sp>
        <p:nvSpPr>
          <p:cNvPr id="13" name="TextBox 12">
            <a:extLst>
              <a:ext uri="{FF2B5EF4-FFF2-40B4-BE49-F238E27FC236}">
                <a16:creationId xmlns:a16="http://schemas.microsoft.com/office/drawing/2014/main" id="{3243E101-BB1B-4F55-9F40-5D44DC5FA198}"/>
              </a:ext>
            </a:extLst>
          </p:cNvPr>
          <p:cNvSpPr txBox="1"/>
          <p:nvPr/>
        </p:nvSpPr>
        <p:spPr>
          <a:xfrm>
            <a:off x="1859348" y="3438616"/>
            <a:ext cx="2196974" cy="1200329"/>
          </a:xfrm>
          <a:prstGeom prst="rect">
            <a:avLst/>
          </a:prstGeom>
          <a:noFill/>
        </p:spPr>
        <p:txBody>
          <a:bodyPr wrap="square" rtlCol="0">
            <a:spAutoFit/>
          </a:bodyPr>
          <a:lstStyle/>
          <a:p>
            <a:r>
              <a:rPr lang="en-GB" sz="1200" dirty="0"/>
              <a:t>Pupils should be taught to count up and down in tenths; recognise that tenths arise from dividing an object into 10 equal parts and in dividing one-digit numbers or quantities by 10.</a:t>
            </a:r>
          </a:p>
        </p:txBody>
      </p:sp>
      <p:pic>
        <p:nvPicPr>
          <p:cNvPr id="14" name="Picture 13"/>
          <p:cNvPicPr>
            <a:picLocks noChangeAspect="1"/>
          </p:cNvPicPr>
          <p:nvPr/>
        </p:nvPicPr>
        <p:blipFill rotWithShape="1">
          <a:blip r:embed="rId2"/>
          <a:srcRect t="65043"/>
          <a:stretch/>
        </p:blipFill>
        <p:spPr>
          <a:xfrm>
            <a:off x="3854106" y="1460598"/>
            <a:ext cx="1709609" cy="607151"/>
          </a:xfrm>
          <a:prstGeom prst="rect">
            <a:avLst/>
          </a:prstGeom>
        </p:spPr>
      </p:pic>
      <p:pic>
        <p:nvPicPr>
          <p:cNvPr id="5" name="Picture 4"/>
          <p:cNvPicPr>
            <a:picLocks noChangeAspect="1"/>
          </p:cNvPicPr>
          <p:nvPr/>
        </p:nvPicPr>
        <p:blipFill>
          <a:blip r:embed="rId3"/>
          <a:stretch>
            <a:fillRect/>
          </a:stretch>
        </p:blipFill>
        <p:spPr>
          <a:xfrm>
            <a:off x="2057106" y="4705709"/>
            <a:ext cx="3910527" cy="1636564"/>
          </a:xfrm>
          <a:prstGeom prst="rect">
            <a:avLst/>
          </a:prstGeom>
        </p:spPr>
      </p:pic>
      <p:pic>
        <p:nvPicPr>
          <p:cNvPr id="9" name="Picture 8"/>
          <p:cNvPicPr>
            <a:picLocks noChangeAspect="1"/>
          </p:cNvPicPr>
          <p:nvPr/>
        </p:nvPicPr>
        <p:blipFill rotWithShape="1">
          <a:blip r:embed="rId4"/>
          <a:srcRect l="5298"/>
          <a:stretch/>
        </p:blipFill>
        <p:spPr>
          <a:xfrm>
            <a:off x="4110678" y="3048292"/>
            <a:ext cx="1575828" cy="1591190"/>
          </a:xfrm>
          <a:prstGeom prst="rect">
            <a:avLst/>
          </a:prstGeom>
        </p:spPr>
      </p:pic>
      <p:pic>
        <p:nvPicPr>
          <p:cNvPr id="15" name="Picture 14"/>
          <p:cNvPicPr>
            <a:picLocks noChangeAspect="1"/>
          </p:cNvPicPr>
          <p:nvPr/>
        </p:nvPicPr>
        <p:blipFill>
          <a:blip r:embed="rId5"/>
          <a:stretch>
            <a:fillRect/>
          </a:stretch>
        </p:blipFill>
        <p:spPr>
          <a:xfrm>
            <a:off x="8098050" y="3476029"/>
            <a:ext cx="3545059" cy="1374725"/>
          </a:xfrm>
          <a:prstGeom prst="rect">
            <a:avLst/>
          </a:prstGeom>
        </p:spPr>
      </p:pic>
      <p:pic>
        <p:nvPicPr>
          <p:cNvPr id="16" name="Picture 15"/>
          <p:cNvPicPr>
            <a:picLocks noChangeAspect="1"/>
          </p:cNvPicPr>
          <p:nvPr/>
        </p:nvPicPr>
        <p:blipFill>
          <a:blip r:embed="rId6"/>
          <a:stretch>
            <a:fillRect/>
          </a:stretch>
        </p:blipFill>
        <p:spPr>
          <a:xfrm>
            <a:off x="7278095" y="4903559"/>
            <a:ext cx="4349351" cy="1240863"/>
          </a:xfrm>
          <a:prstGeom prst="rect">
            <a:avLst/>
          </a:prstGeom>
        </p:spPr>
      </p:pic>
      <p:pic>
        <p:nvPicPr>
          <p:cNvPr id="17" name="Picture 16"/>
          <p:cNvPicPr>
            <a:picLocks noChangeAspect="1"/>
          </p:cNvPicPr>
          <p:nvPr/>
        </p:nvPicPr>
        <p:blipFill>
          <a:blip r:embed="rId7"/>
          <a:stretch>
            <a:fillRect/>
          </a:stretch>
        </p:blipFill>
        <p:spPr>
          <a:xfrm>
            <a:off x="7985768" y="1232194"/>
            <a:ext cx="3636783" cy="2248098"/>
          </a:xfrm>
          <a:prstGeom prst="rect">
            <a:avLst/>
          </a:prstGeom>
        </p:spPr>
      </p:pic>
      <p:pic>
        <p:nvPicPr>
          <p:cNvPr id="18" name="Picture 17"/>
          <p:cNvPicPr>
            <a:picLocks noChangeAspect="1"/>
          </p:cNvPicPr>
          <p:nvPr/>
        </p:nvPicPr>
        <p:blipFill>
          <a:blip r:embed="rId8"/>
          <a:stretch>
            <a:fillRect/>
          </a:stretch>
        </p:blipFill>
        <p:spPr>
          <a:xfrm>
            <a:off x="5984415" y="3591219"/>
            <a:ext cx="1777692" cy="1030382"/>
          </a:xfrm>
          <a:prstGeom prst="rect">
            <a:avLst/>
          </a:prstGeom>
        </p:spPr>
      </p:pic>
      <p:sp>
        <p:nvSpPr>
          <p:cNvPr id="19" name="TextBox 18"/>
          <p:cNvSpPr txBox="1"/>
          <p:nvPr/>
        </p:nvSpPr>
        <p:spPr>
          <a:xfrm>
            <a:off x="5908904" y="1410694"/>
            <a:ext cx="1982592" cy="646331"/>
          </a:xfrm>
          <a:prstGeom prst="rect">
            <a:avLst/>
          </a:prstGeom>
          <a:noFill/>
        </p:spPr>
        <p:txBody>
          <a:bodyPr wrap="square" rtlCol="0">
            <a:spAutoFit/>
          </a:bodyPr>
          <a:lstStyle/>
          <a:p>
            <a:r>
              <a:rPr lang="en-GB" sz="1200" dirty="0"/>
              <a:t>Pupils compare and order fractions and come to a conclusion to generalise.</a:t>
            </a:r>
            <a:endParaRPr lang="en-US" sz="1200" dirty="0"/>
          </a:p>
        </p:txBody>
      </p:sp>
      <p:pic>
        <p:nvPicPr>
          <p:cNvPr id="21" name="Picture 20"/>
          <p:cNvPicPr>
            <a:picLocks noChangeAspect="1"/>
          </p:cNvPicPr>
          <p:nvPr/>
        </p:nvPicPr>
        <p:blipFill>
          <a:blip r:embed="rId9"/>
          <a:stretch>
            <a:fillRect/>
          </a:stretch>
        </p:blipFill>
        <p:spPr>
          <a:xfrm>
            <a:off x="6011152" y="2049061"/>
            <a:ext cx="1724218" cy="1475931"/>
          </a:xfrm>
          <a:prstGeom prst="rect">
            <a:avLst/>
          </a:prstGeom>
        </p:spPr>
      </p:pic>
      <p:sp>
        <p:nvSpPr>
          <p:cNvPr id="22" name="Footer Placeholder 21"/>
          <p:cNvSpPr>
            <a:spLocks noGrp="1"/>
          </p:cNvSpPr>
          <p:nvPr>
            <p:ph type="ftr" sz="quarter" idx="11"/>
          </p:nvPr>
        </p:nvSpPr>
        <p:spPr>
          <a:xfrm>
            <a:off x="4101420" y="6419671"/>
            <a:ext cx="4114800" cy="365125"/>
          </a:xfrm>
        </p:spPr>
        <p:txBody>
          <a:bodyPr/>
          <a:lstStyle/>
          <a:p>
            <a:r>
              <a:rPr lang="en-GB"/>
              <a:t>Dennington Primary Calculation Policy</a:t>
            </a:r>
            <a:endParaRPr lang="en-GB" dirty="0"/>
          </a:p>
        </p:txBody>
      </p:sp>
      <p:sp>
        <p:nvSpPr>
          <p:cNvPr id="23" name="Slide Number Placeholder 22"/>
          <p:cNvSpPr>
            <a:spLocks noGrp="1"/>
          </p:cNvSpPr>
          <p:nvPr>
            <p:ph type="sldNum" sz="quarter" idx="12"/>
          </p:nvPr>
        </p:nvSpPr>
        <p:spPr>
          <a:xfrm>
            <a:off x="8725930" y="6426380"/>
            <a:ext cx="2743200" cy="365125"/>
          </a:xfrm>
        </p:spPr>
        <p:txBody>
          <a:bodyPr/>
          <a:lstStyle/>
          <a:p>
            <a:fld id="{362DEDE7-20A1-4CC6-AFD3-D24AC809A8E6}" type="slidenum">
              <a:rPr lang="en-GB" smtClean="0"/>
              <a:t>19</a:t>
            </a:fld>
            <a:endParaRPr lang="en-GB" dirty="0"/>
          </a:p>
        </p:txBody>
      </p:sp>
    </p:spTree>
    <p:extLst>
      <p:ext uri="{BB962C8B-B14F-4D97-AF65-F5344CB8AC3E}">
        <p14:creationId xmlns:p14="http://schemas.microsoft.com/office/powerpoint/2010/main" val="2988336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916936151"/>
              </p:ext>
            </p:extLst>
          </p:nvPr>
        </p:nvGraphicFramePr>
        <p:xfrm>
          <a:off x="222423" y="225315"/>
          <a:ext cx="11738918" cy="6150771"/>
        </p:xfrm>
        <a:graphic>
          <a:graphicData uri="http://schemas.openxmlformats.org/drawingml/2006/table">
            <a:tbl>
              <a:tblPr firstRow="1" bandRow="1">
                <a:tableStyleId>{5940675A-B579-460E-94D1-54222C63F5DA}</a:tableStyleId>
              </a:tblPr>
              <a:tblGrid>
                <a:gridCol w="479140">
                  <a:extLst>
                    <a:ext uri="{9D8B030D-6E8A-4147-A177-3AD203B41FA5}">
                      <a16:colId xmlns:a16="http://schemas.microsoft.com/office/drawing/2014/main" val="3725782152"/>
                    </a:ext>
                  </a:extLst>
                </a:gridCol>
                <a:gridCol w="1199237">
                  <a:extLst>
                    <a:ext uri="{9D8B030D-6E8A-4147-A177-3AD203B41FA5}">
                      <a16:colId xmlns:a16="http://schemas.microsoft.com/office/drawing/2014/main" val="3031514123"/>
                    </a:ext>
                  </a:extLst>
                </a:gridCol>
                <a:gridCol w="10060541">
                  <a:extLst>
                    <a:ext uri="{9D8B030D-6E8A-4147-A177-3AD203B41FA5}">
                      <a16:colId xmlns:a16="http://schemas.microsoft.com/office/drawing/2014/main" val="4260795680"/>
                    </a:ext>
                  </a:extLst>
                </a:gridCol>
              </a:tblGrid>
              <a:tr h="574427">
                <a:tc gridSpan="2">
                  <a:txBody>
                    <a:bodyPr/>
                    <a:lstStyle/>
                    <a:p>
                      <a:pPr algn="ctr"/>
                      <a:r>
                        <a:rPr lang="en-US" b="1" dirty="0"/>
                        <a:t>Objective</a:t>
                      </a:r>
                      <a:endParaRPr lang="en-GB" b="1" dirty="0"/>
                    </a:p>
                  </a:txBody>
                  <a:tcPr>
                    <a:solidFill>
                      <a:srgbClr val="A70FD7"/>
                    </a:solidFill>
                  </a:tcPr>
                </a:tc>
                <a:tc hMerge="1">
                  <a:txBody>
                    <a:bodyPr/>
                    <a:lstStyle/>
                    <a:p>
                      <a:pPr algn="ctr"/>
                      <a:endParaRPr lang="en-GB"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t>All work with fractions at this stage involves elements of</a:t>
                      </a:r>
                      <a:r>
                        <a:rPr lang="en-GB" b="1" baseline="0" dirty="0"/>
                        <a:t> CPA</a:t>
                      </a:r>
                      <a:endParaRPr lang="en-GB" b="1" dirty="0"/>
                    </a:p>
                  </a:txBody>
                  <a:tcPr>
                    <a:solidFill>
                      <a:srgbClr val="A70FD7"/>
                    </a:solidFill>
                  </a:tcPr>
                </a:tc>
                <a:extLst>
                  <a:ext uri="{0D108BD9-81ED-4DB2-BD59-A6C34878D82A}">
                    <a16:rowId xmlns:a16="http://schemas.microsoft.com/office/drawing/2014/main" val="3257761933"/>
                  </a:ext>
                </a:extLst>
              </a:tr>
              <a:tr h="2491271">
                <a:tc rowSpan="2">
                  <a:txBody>
                    <a:bodyPr/>
                    <a:lstStyle/>
                    <a:p>
                      <a:pPr algn="ctr"/>
                      <a:r>
                        <a:rPr lang="en-US" b="1" dirty="0"/>
                        <a:t>Year 4 </a:t>
                      </a:r>
                      <a:endParaRPr lang="en-GB" b="1" dirty="0"/>
                    </a:p>
                  </a:txBody>
                  <a:tcPr vert="vert270">
                    <a:solidFill>
                      <a:srgbClr val="D3A6F8"/>
                    </a:solidFill>
                  </a:tcPr>
                </a:tc>
                <a:tc>
                  <a:txBody>
                    <a:bodyPr/>
                    <a:lstStyle/>
                    <a:p>
                      <a:pPr algn="ctr"/>
                      <a:r>
                        <a:rPr lang="en-GB" sz="1400" dirty="0"/>
                        <a:t>Add and subtract fractions with the same denominator using diagrams</a:t>
                      </a:r>
                      <a:endParaRPr lang="en-GB" sz="1400" b="0" i="1" dirty="0"/>
                    </a:p>
                  </a:txBody>
                  <a:tcPr vert="vert270">
                    <a:solidFill>
                      <a:srgbClr val="D3A6F8"/>
                    </a:solidFill>
                  </a:tcPr>
                </a:tc>
                <a:tc>
                  <a:txBody>
                    <a:bodyPr/>
                    <a:lstStyle/>
                    <a:p>
                      <a:endParaRPr lang="en-GB" sz="1200" dirty="0"/>
                    </a:p>
                  </a:txBody>
                  <a:tcPr/>
                </a:tc>
                <a:extLst>
                  <a:ext uri="{0D108BD9-81ED-4DB2-BD59-A6C34878D82A}">
                    <a16:rowId xmlns:a16="http://schemas.microsoft.com/office/drawing/2014/main" val="2330469232"/>
                  </a:ext>
                </a:extLst>
              </a:tr>
              <a:tr h="3085073">
                <a:tc vMerge="1">
                  <a:txBody>
                    <a:bodyPr/>
                    <a:lstStyle/>
                    <a:p>
                      <a:endParaRPr lang="en-GB"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Solve problems involving increasingly harder fractions to calculate quantities, and fractions to divide quantities, including non-unit fractions where the answer is a whole number</a:t>
                      </a:r>
                    </a:p>
                    <a:p>
                      <a:pPr algn="ctr"/>
                      <a:endParaRPr lang="en-GB" sz="1400" b="0" i="1" dirty="0"/>
                    </a:p>
                  </a:txBody>
                  <a:tcPr vert="vert270">
                    <a:solidFill>
                      <a:srgbClr val="D3A6F8"/>
                    </a:solidFill>
                  </a:tcPr>
                </a:tc>
                <a:tc>
                  <a:txBody>
                    <a:bodyPr/>
                    <a:lstStyle/>
                    <a:p>
                      <a:endParaRPr lang="en-GB" sz="1200" dirty="0"/>
                    </a:p>
                    <a:p>
                      <a:endParaRPr lang="en-GB" sz="1200" dirty="0"/>
                    </a:p>
                    <a:p>
                      <a:endParaRPr lang="en-GB" sz="1200" dirty="0"/>
                    </a:p>
                  </a:txBody>
                  <a:tcPr/>
                </a:tc>
                <a:extLst>
                  <a:ext uri="{0D108BD9-81ED-4DB2-BD59-A6C34878D82A}">
                    <a16:rowId xmlns:a16="http://schemas.microsoft.com/office/drawing/2014/main" val="2739586610"/>
                  </a:ext>
                </a:extLst>
              </a:tr>
            </a:tbl>
          </a:graphicData>
        </a:graphic>
      </p:graphicFrame>
      <p:sp>
        <p:nvSpPr>
          <p:cNvPr id="4" name="TextBox 3">
            <a:extLst>
              <a:ext uri="{FF2B5EF4-FFF2-40B4-BE49-F238E27FC236}">
                <a16:creationId xmlns:a16="http://schemas.microsoft.com/office/drawing/2014/main" id="{AF871EA0-ADD5-4681-91B8-D0A119C17644}"/>
              </a:ext>
            </a:extLst>
          </p:cNvPr>
          <p:cNvSpPr txBox="1"/>
          <p:nvPr/>
        </p:nvSpPr>
        <p:spPr>
          <a:xfrm>
            <a:off x="1887531" y="752450"/>
            <a:ext cx="3500015" cy="523220"/>
          </a:xfrm>
          <a:prstGeom prst="rect">
            <a:avLst/>
          </a:prstGeom>
          <a:noFill/>
        </p:spPr>
        <p:txBody>
          <a:bodyPr wrap="square" rtlCol="0">
            <a:spAutoFit/>
          </a:bodyPr>
          <a:lstStyle/>
          <a:p>
            <a:r>
              <a:rPr lang="en-GB" sz="1400" dirty="0"/>
              <a:t>Add and subtract fractions with the same denominator (within and beyond one whole)</a:t>
            </a:r>
            <a:endParaRPr lang="en-GB" sz="1400" b="1" dirty="0"/>
          </a:p>
        </p:txBody>
      </p:sp>
      <p:sp>
        <p:nvSpPr>
          <p:cNvPr id="8" name="TextBox 7">
            <a:extLst>
              <a:ext uri="{FF2B5EF4-FFF2-40B4-BE49-F238E27FC236}">
                <a16:creationId xmlns:a16="http://schemas.microsoft.com/office/drawing/2014/main" id="{51536713-51CF-4C74-AC22-C2C1CE1B242D}"/>
              </a:ext>
            </a:extLst>
          </p:cNvPr>
          <p:cNvSpPr txBox="1"/>
          <p:nvPr/>
        </p:nvSpPr>
        <p:spPr>
          <a:xfrm>
            <a:off x="2632829" y="3846804"/>
            <a:ext cx="736847" cy="461665"/>
          </a:xfrm>
          <a:prstGeom prst="rect">
            <a:avLst/>
          </a:prstGeom>
          <a:noFill/>
        </p:spPr>
        <p:txBody>
          <a:bodyPr wrap="square" rtlCol="0">
            <a:spAutoFit/>
          </a:bodyPr>
          <a:lstStyle/>
          <a:p>
            <a:endParaRPr lang="en-GB" dirty="0"/>
          </a:p>
        </p:txBody>
      </p:sp>
      <p:pic>
        <p:nvPicPr>
          <p:cNvPr id="2" name="Picture 1"/>
          <p:cNvPicPr>
            <a:picLocks noChangeAspect="1"/>
          </p:cNvPicPr>
          <p:nvPr/>
        </p:nvPicPr>
        <p:blipFill>
          <a:blip r:embed="rId2"/>
          <a:stretch>
            <a:fillRect/>
          </a:stretch>
        </p:blipFill>
        <p:spPr>
          <a:xfrm>
            <a:off x="2045525" y="1325180"/>
            <a:ext cx="955727" cy="1667132"/>
          </a:xfrm>
          <a:prstGeom prst="rect">
            <a:avLst/>
          </a:prstGeom>
        </p:spPr>
      </p:pic>
      <p:pic>
        <p:nvPicPr>
          <p:cNvPr id="5" name="Picture 4"/>
          <p:cNvPicPr>
            <a:picLocks noChangeAspect="1"/>
          </p:cNvPicPr>
          <p:nvPr/>
        </p:nvPicPr>
        <p:blipFill>
          <a:blip r:embed="rId3"/>
          <a:stretch>
            <a:fillRect/>
          </a:stretch>
        </p:blipFill>
        <p:spPr>
          <a:xfrm>
            <a:off x="2899350" y="1622170"/>
            <a:ext cx="1476375" cy="819150"/>
          </a:xfrm>
          <a:prstGeom prst="rect">
            <a:avLst/>
          </a:prstGeom>
        </p:spPr>
      </p:pic>
      <p:pic>
        <p:nvPicPr>
          <p:cNvPr id="9" name="Picture 8"/>
          <p:cNvPicPr>
            <a:picLocks noChangeAspect="1"/>
          </p:cNvPicPr>
          <p:nvPr/>
        </p:nvPicPr>
        <p:blipFill>
          <a:blip r:embed="rId4"/>
          <a:stretch>
            <a:fillRect/>
          </a:stretch>
        </p:blipFill>
        <p:spPr>
          <a:xfrm>
            <a:off x="4898946" y="1275670"/>
            <a:ext cx="3510083" cy="1848447"/>
          </a:xfrm>
          <a:prstGeom prst="rect">
            <a:avLst/>
          </a:prstGeom>
        </p:spPr>
      </p:pic>
      <p:pic>
        <p:nvPicPr>
          <p:cNvPr id="11" name="Picture 10"/>
          <p:cNvPicPr>
            <a:picLocks noChangeAspect="1"/>
          </p:cNvPicPr>
          <p:nvPr/>
        </p:nvPicPr>
        <p:blipFill>
          <a:blip r:embed="rId5"/>
          <a:stretch>
            <a:fillRect/>
          </a:stretch>
        </p:blipFill>
        <p:spPr>
          <a:xfrm>
            <a:off x="8483294" y="1275670"/>
            <a:ext cx="3422950" cy="1608834"/>
          </a:xfrm>
          <a:prstGeom prst="rect">
            <a:avLst/>
          </a:prstGeom>
        </p:spPr>
      </p:pic>
      <p:pic>
        <p:nvPicPr>
          <p:cNvPr id="12" name="Picture 11"/>
          <p:cNvPicPr>
            <a:picLocks noChangeAspect="1"/>
          </p:cNvPicPr>
          <p:nvPr/>
        </p:nvPicPr>
        <p:blipFill>
          <a:blip r:embed="rId6"/>
          <a:stretch>
            <a:fillRect/>
          </a:stretch>
        </p:blipFill>
        <p:spPr>
          <a:xfrm>
            <a:off x="2045525" y="3320118"/>
            <a:ext cx="4462367" cy="3023097"/>
          </a:xfrm>
          <a:prstGeom prst="rect">
            <a:avLst/>
          </a:prstGeom>
        </p:spPr>
      </p:pic>
      <p:pic>
        <p:nvPicPr>
          <p:cNvPr id="13" name="Picture 12"/>
          <p:cNvPicPr>
            <a:picLocks noChangeAspect="1"/>
          </p:cNvPicPr>
          <p:nvPr/>
        </p:nvPicPr>
        <p:blipFill>
          <a:blip r:embed="rId7"/>
          <a:stretch>
            <a:fillRect/>
          </a:stretch>
        </p:blipFill>
        <p:spPr>
          <a:xfrm>
            <a:off x="7306962" y="3299625"/>
            <a:ext cx="4599282" cy="3025675"/>
          </a:xfrm>
          <a:prstGeom prst="rect">
            <a:avLst/>
          </a:prstGeom>
        </p:spPr>
      </p:pic>
      <p:sp>
        <p:nvSpPr>
          <p:cNvPr id="14" name="Footer Placeholder 13"/>
          <p:cNvSpPr>
            <a:spLocks noGrp="1"/>
          </p:cNvSpPr>
          <p:nvPr>
            <p:ph type="ftr" sz="quarter" idx="11"/>
          </p:nvPr>
        </p:nvSpPr>
        <p:spPr>
          <a:xfrm>
            <a:off x="4153929" y="6363513"/>
            <a:ext cx="4114800" cy="365125"/>
          </a:xfrm>
        </p:spPr>
        <p:txBody>
          <a:bodyPr/>
          <a:lstStyle/>
          <a:p>
            <a:r>
              <a:rPr lang="en-GB"/>
              <a:t>Dennington Primary Calculation Policy</a:t>
            </a:r>
            <a:endParaRPr lang="en-GB" dirty="0"/>
          </a:p>
        </p:txBody>
      </p:sp>
      <p:sp>
        <p:nvSpPr>
          <p:cNvPr id="15" name="Slide Number Placeholder 14"/>
          <p:cNvSpPr>
            <a:spLocks noGrp="1"/>
          </p:cNvSpPr>
          <p:nvPr>
            <p:ph type="sldNum" sz="quarter" idx="12"/>
          </p:nvPr>
        </p:nvSpPr>
        <p:spPr>
          <a:xfrm>
            <a:off x="8743435" y="6379228"/>
            <a:ext cx="2743200" cy="365125"/>
          </a:xfrm>
        </p:spPr>
        <p:txBody>
          <a:bodyPr/>
          <a:lstStyle/>
          <a:p>
            <a:fld id="{362DEDE7-20A1-4CC6-AFD3-D24AC809A8E6}" type="slidenum">
              <a:rPr lang="en-GB" smtClean="0"/>
              <a:t>20</a:t>
            </a:fld>
            <a:endParaRPr lang="en-GB" dirty="0"/>
          </a:p>
        </p:txBody>
      </p:sp>
    </p:spTree>
    <p:extLst>
      <p:ext uri="{BB962C8B-B14F-4D97-AF65-F5344CB8AC3E}">
        <p14:creationId xmlns:p14="http://schemas.microsoft.com/office/powerpoint/2010/main" val="24794470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135194494"/>
              </p:ext>
            </p:extLst>
          </p:nvPr>
        </p:nvGraphicFramePr>
        <p:xfrm>
          <a:off x="372862" y="472453"/>
          <a:ext cx="11381173" cy="5994249"/>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1114968">
                  <a:extLst>
                    <a:ext uri="{9D8B030D-6E8A-4147-A177-3AD203B41FA5}">
                      <a16:colId xmlns:a16="http://schemas.microsoft.com/office/drawing/2014/main" val="3031514123"/>
                    </a:ext>
                  </a:extLst>
                </a:gridCol>
                <a:gridCol w="9801667">
                  <a:extLst>
                    <a:ext uri="{9D8B030D-6E8A-4147-A177-3AD203B41FA5}">
                      <a16:colId xmlns:a16="http://schemas.microsoft.com/office/drawing/2014/main" val="4260795680"/>
                    </a:ext>
                  </a:extLst>
                </a:gridCol>
              </a:tblGrid>
              <a:tr h="499889">
                <a:tc gridSpan="2">
                  <a:txBody>
                    <a:bodyPr/>
                    <a:lstStyle/>
                    <a:p>
                      <a:pPr algn="ctr"/>
                      <a:r>
                        <a:rPr lang="en-US" b="1" dirty="0"/>
                        <a:t>Objective</a:t>
                      </a:r>
                      <a:endParaRPr lang="en-GB" b="1" dirty="0"/>
                    </a:p>
                  </a:txBody>
                  <a:tcPr>
                    <a:solidFill>
                      <a:srgbClr val="A70FD7"/>
                    </a:solidFill>
                  </a:tcPr>
                </a:tc>
                <a:tc hMerge="1">
                  <a:txBody>
                    <a:bodyPr/>
                    <a:lstStyle/>
                    <a:p>
                      <a:pPr algn="ctr"/>
                      <a:endParaRPr lang="en-GB"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t>All work with fractions at this stage involves elements of</a:t>
                      </a:r>
                      <a:r>
                        <a:rPr lang="en-GB" b="1" baseline="0" dirty="0"/>
                        <a:t> CPA</a:t>
                      </a:r>
                      <a:endParaRPr lang="en-GB" b="1" dirty="0"/>
                    </a:p>
                  </a:txBody>
                  <a:tcPr>
                    <a:solidFill>
                      <a:srgbClr val="A70FD7"/>
                    </a:solidFill>
                  </a:tcPr>
                </a:tc>
                <a:extLst>
                  <a:ext uri="{0D108BD9-81ED-4DB2-BD59-A6C34878D82A}">
                    <a16:rowId xmlns:a16="http://schemas.microsoft.com/office/drawing/2014/main" val="3257761933"/>
                  </a:ext>
                </a:extLst>
              </a:tr>
              <a:tr h="2355235">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t>Year 4 </a:t>
                      </a:r>
                      <a:endParaRPr lang="en-GB" b="1" dirty="0"/>
                    </a:p>
                    <a:p>
                      <a:pPr algn="ctr"/>
                      <a:endParaRPr lang="en-GB" b="1" dirty="0"/>
                    </a:p>
                  </a:txBody>
                  <a:tcPr vert="vert270">
                    <a:solidFill>
                      <a:srgbClr val="D3A6F8"/>
                    </a:solidFill>
                  </a:tcPr>
                </a:tc>
                <a:tc>
                  <a:txBody>
                    <a:bodyPr/>
                    <a:lstStyle/>
                    <a:p>
                      <a:pPr algn="ctr"/>
                      <a:r>
                        <a:rPr lang="en-GB" sz="1200" dirty="0"/>
                        <a:t>Count up and down in hundredths; recognise that hundredths arise when dividing an object by one hundred and dividing tenths by ten</a:t>
                      </a:r>
                      <a:endParaRPr lang="en-GB" sz="1200" b="0" i="1" dirty="0"/>
                    </a:p>
                  </a:txBody>
                  <a:tcPr vert="vert270">
                    <a:solidFill>
                      <a:srgbClr val="D3A6F8"/>
                    </a:solidFill>
                  </a:tcPr>
                </a:tc>
                <a:tc rowSpan="2">
                  <a:txBody>
                    <a:bodyPr/>
                    <a:lstStyle/>
                    <a:p>
                      <a:endParaRPr lang="en-GB" sz="1200" dirty="0"/>
                    </a:p>
                    <a:p>
                      <a:endParaRPr lang="en-GB" sz="1200" dirty="0"/>
                    </a:p>
                    <a:p>
                      <a:endParaRPr lang="en-GB" sz="1200" dirty="0"/>
                    </a:p>
                    <a:p>
                      <a:endParaRPr lang="en-GB" sz="1200" dirty="0"/>
                    </a:p>
                  </a:txBody>
                  <a:tcPr/>
                </a:tc>
                <a:extLst>
                  <a:ext uri="{0D108BD9-81ED-4DB2-BD59-A6C34878D82A}">
                    <a16:rowId xmlns:a16="http://schemas.microsoft.com/office/drawing/2014/main" val="2330469232"/>
                  </a:ext>
                </a:extLst>
              </a:tr>
              <a:tr h="3139125">
                <a:tc vMerge="1">
                  <a:txBody>
                    <a:bodyPr/>
                    <a:lstStyle/>
                    <a:p>
                      <a:endParaRPr lang="en-GB" dirty="0"/>
                    </a:p>
                  </a:txBody>
                  <a:tcPr vert="vert270">
                    <a:solidFill>
                      <a:srgbClr val="D3A6F8"/>
                    </a:solidFill>
                  </a:tcPr>
                </a:tc>
                <a:tc>
                  <a:txBody>
                    <a:bodyPr/>
                    <a:lstStyle/>
                    <a:p>
                      <a:pPr algn="ctr"/>
                      <a:r>
                        <a:rPr lang="en-GB" sz="1400" dirty="0"/>
                        <a:t>find the effect of dividing a one- or two-digit number by 10 and 100, identifying the value of the digits in the answer as ones, tenths and hundredths</a:t>
                      </a:r>
                      <a:endParaRPr lang="en-GB" sz="1400" b="0" i="1" dirty="0"/>
                    </a:p>
                  </a:txBody>
                  <a:tcPr vert="vert270">
                    <a:solidFill>
                      <a:srgbClr val="D3A6F8"/>
                    </a:solidFill>
                  </a:tcPr>
                </a:tc>
                <a:tc vMerge="1">
                  <a:txBody>
                    <a:bodyPr/>
                    <a:lstStyle/>
                    <a:p>
                      <a:endParaRPr lang="en-GB" sz="1200" dirty="0"/>
                    </a:p>
                  </a:txBody>
                  <a:tcPr/>
                </a:tc>
                <a:extLst>
                  <a:ext uri="{0D108BD9-81ED-4DB2-BD59-A6C34878D82A}">
                    <a16:rowId xmlns:a16="http://schemas.microsoft.com/office/drawing/2014/main" val="2739586610"/>
                  </a:ext>
                </a:extLst>
              </a:tr>
            </a:tbl>
          </a:graphicData>
        </a:graphic>
      </p:graphicFrame>
      <p:sp>
        <p:nvSpPr>
          <p:cNvPr id="6" name="TextBox 5">
            <a:extLst>
              <a:ext uri="{FF2B5EF4-FFF2-40B4-BE49-F238E27FC236}">
                <a16:creationId xmlns:a16="http://schemas.microsoft.com/office/drawing/2014/main" id="{CA58B6D4-C3F8-4F84-8959-17BC05FE758B}"/>
              </a:ext>
            </a:extLst>
          </p:cNvPr>
          <p:cNvSpPr txBox="1"/>
          <p:nvPr/>
        </p:nvSpPr>
        <p:spPr>
          <a:xfrm>
            <a:off x="2001780" y="996463"/>
            <a:ext cx="5926284" cy="738664"/>
          </a:xfrm>
          <a:prstGeom prst="rect">
            <a:avLst/>
          </a:prstGeom>
          <a:noFill/>
        </p:spPr>
        <p:txBody>
          <a:bodyPr wrap="square" rtlCol="0">
            <a:spAutoFit/>
          </a:bodyPr>
          <a:lstStyle/>
          <a:p>
            <a:r>
              <a:rPr lang="en-GB" sz="1400" dirty="0"/>
              <a:t>Children explore relationships between 1 whole, 10 tenths, 100 hundredths using shapes and the number line and identify how this changes when they compare 1 whole, 1 tenths and 1 hundredths.</a:t>
            </a:r>
          </a:p>
        </p:txBody>
      </p:sp>
      <p:sp>
        <p:nvSpPr>
          <p:cNvPr id="8" name="TextBox 7">
            <a:extLst>
              <a:ext uri="{FF2B5EF4-FFF2-40B4-BE49-F238E27FC236}">
                <a16:creationId xmlns:a16="http://schemas.microsoft.com/office/drawing/2014/main" id="{51536713-51CF-4C74-AC22-C2C1CE1B242D}"/>
              </a:ext>
            </a:extLst>
          </p:cNvPr>
          <p:cNvSpPr txBox="1"/>
          <p:nvPr/>
        </p:nvSpPr>
        <p:spPr>
          <a:xfrm>
            <a:off x="2583402" y="4225745"/>
            <a:ext cx="736847" cy="461665"/>
          </a:xfrm>
          <a:prstGeom prst="rect">
            <a:avLst/>
          </a:prstGeom>
          <a:noFill/>
        </p:spPr>
        <p:txBody>
          <a:bodyPr wrap="square" rtlCol="0">
            <a:spAutoFit/>
          </a:bodyPr>
          <a:lstStyle/>
          <a:p>
            <a:endParaRPr lang="en-GB" dirty="0"/>
          </a:p>
        </p:txBody>
      </p:sp>
      <p:pic>
        <p:nvPicPr>
          <p:cNvPr id="2" name="Picture 1"/>
          <p:cNvPicPr>
            <a:picLocks noChangeAspect="1"/>
          </p:cNvPicPr>
          <p:nvPr/>
        </p:nvPicPr>
        <p:blipFill>
          <a:blip r:embed="rId2"/>
          <a:stretch>
            <a:fillRect/>
          </a:stretch>
        </p:blipFill>
        <p:spPr>
          <a:xfrm>
            <a:off x="2163446" y="3126429"/>
            <a:ext cx="2136389" cy="2325241"/>
          </a:xfrm>
          <a:prstGeom prst="rect">
            <a:avLst/>
          </a:prstGeom>
        </p:spPr>
      </p:pic>
      <p:pic>
        <p:nvPicPr>
          <p:cNvPr id="5" name="Picture 4"/>
          <p:cNvPicPr>
            <a:picLocks noChangeAspect="1"/>
          </p:cNvPicPr>
          <p:nvPr/>
        </p:nvPicPr>
        <p:blipFill rotWithShape="1">
          <a:blip r:embed="rId3"/>
          <a:srcRect r="49150" b="16697"/>
          <a:stretch/>
        </p:blipFill>
        <p:spPr>
          <a:xfrm>
            <a:off x="2343705" y="1743639"/>
            <a:ext cx="2732207" cy="1250975"/>
          </a:xfrm>
          <a:prstGeom prst="rect">
            <a:avLst/>
          </a:prstGeom>
        </p:spPr>
      </p:pic>
      <p:pic>
        <p:nvPicPr>
          <p:cNvPr id="11" name="Picture 10"/>
          <p:cNvPicPr>
            <a:picLocks noChangeAspect="1"/>
          </p:cNvPicPr>
          <p:nvPr/>
        </p:nvPicPr>
        <p:blipFill rotWithShape="1">
          <a:blip r:embed="rId3"/>
          <a:srcRect l="50623"/>
          <a:stretch/>
        </p:blipFill>
        <p:spPr>
          <a:xfrm>
            <a:off x="5389814" y="1697370"/>
            <a:ext cx="2413658" cy="1366231"/>
          </a:xfrm>
          <a:prstGeom prst="rect">
            <a:avLst/>
          </a:prstGeom>
        </p:spPr>
      </p:pic>
      <p:pic>
        <p:nvPicPr>
          <p:cNvPr id="9" name="Picture 8"/>
          <p:cNvPicPr>
            <a:picLocks noChangeAspect="1"/>
          </p:cNvPicPr>
          <p:nvPr/>
        </p:nvPicPr>
        <p:blipFill rotWithShape="1">
          <a:blip r:embed="rId4"/>
          <a:srcRect b="4504"/>
          <a:stretch/>
        </p:blipFill>
        <p:spPr>
          <a:xfrm>
            <a:off x="4318397" y="3079368"/>
            <a:ext cx="3923569" cy="3216084"/>
          </a:xfrm>
          <a:prstGeom prst="rect">
            <a:avLst/>
          </a:prstGeom>
        </p:spPr>
      </p:pic>
      <p:pic>
        <p:nvPicPr>
          <p:cNvPr id="12" name="Picture 11"/>
          <p:cNvPicPr>
            <a:picLocks noChangeAspect="1"/>
          </p:cNvPicPr>
          <p:nvPr/>
        </p:nvPicPr>
        <p:blipFill>
          <a:blip r:embed="rId5"/>
          <a:stretch>
            <a:fillRect/>
          </a:stretch>
        </p:blipFill>
        <p:spPr>
          <a:xfrm>
            <a:off x="8241966" y="1062681"/>
            <a:ext cx="3444575" cy="2627870"/>
          </a:xfrm>
          <a:prstGeom prst="rect">
            <a:avLst/>
          </a:prstGeom>
        </p:spPr>
      </p:pic>
      <p:pic>
        <p:nvPicPr>
          <p:cNvPr id="13" name="Picture 12"/>
          <p:cNvPicPr>
            <a:picLocks noChangeAspect="1"/>
          </p:cNvPicPr>
          <p:nvPr/>
        </p:nvPicPr>
        <p:blipFill>
          <a:blip r:embed="rId6"/>
          <a:stretch>
            <a:fillRect/>
          </a:stretch>
        </p:blipFill>
        <p:spPr>
          <a:xfrm>
            <a:off x="8374126" y="4327480"/>
            <a:ext cx="3359696" cy="2075262"/>
          </a:xfrm>
          <a:prstGeom prst="rect">
            <a:avLst/>
          </a:prstGeom>
        </p:spPr>
      </p:pic>
      <p:sp>
        <p:nvSpPr>
          <p:cNvPr id="15" name="TextBox 14">
            <a:extLst>
              <a:ext uri="{FF2B5EF4-FFF2-40B4-BE49-F238E27FC236}">
                <a16:creationId xmlns:a16="http://schemas.microsoft.com/office/drawing/2014/main" id="{AF871EA0-ADD5-4681-91B8-D0A119C17644}"/>
              </a:ext>
            </a:extLst>
          </p:cNvPr>
          <p:cNvSpPr txBox="1"/>
          <p:nvPr/>
        </p:nvSpPr>
        <p:spPr>
          <a:xfrm>
            <a:off x="8241966" y="3639684"/>
            <a:ext cx="3500015" cy="738664"/>
          </a:xfrm>
          <a:prstGeom prst="rect">
            <a:avLst/>
          </a:prstGeom>
          <a:noFill/>
        </p:spPr>
        <p:txBody>
          <a:bodyPr wrap="square" rtlCol="0">
            <a:spAutoFit/>
          </a:bodyPr>
          <a:lstStyle/>
          <a:p>
            <a:r>
              <a:rPr lang="en-GB" sz="1400" dirty="0"/>
              <a:t>Children explore with the use of diagrams how 1/4, 1⁄2 and 3⁄4 are expressed as decimal equivalents.</a:t>
            </a:r>
            <a:endParaRPr lang="en-GB" sz="1400" b="1" dirty="0"/>
          </a:p>
        </p:txBody>
      </p:sp>
      <p:sp>
        <p:nvSpPr>
          <p:cNvPr id="14" name="Footer Placeholder 13"/>
          <p:cNvSpPr>
            <a:spLocks noGrp="1"/>
          </p:cNvSpPr>
          <p:nvPr>
            <p:ph type="ftr" sz="quarter" idx="11"/>
          </p:nvPr>
        </p:nvSpPr>
        <p:spPr/>
        <p:txBody>
          <a:bodyPr/>
          <a:lstStyle/>
          <a:p>
            <a:r>
              <a:rPr lang="en-GB"/>
              <a:t>Dennington Primary Calculation Policy</a:t>
            </a:r>
          </a:p>
        </p:txBody>
      </p:sp>
      <p:sp>
        <p:nvSpPr>
          <p:cNvPr id="16" name="Slide Number Placeholder 15"/>
          <p:cNvSpPr>
            <a:spLocks noGrp="1"/>
          </p:cNvSpPr>
          <p:nvPr>
            <p:ph type="sldNum" sz="quarter" idx="12"/>
          </p:nvPr>
        </p:nvSpPr>
        <p:spPr/>
        <p:txBody>
          <a:bodyPr/>
          <a:lstStyle/>
          <a:p>
            <a:fld id="{362DEDE7-20A1-4CC6-AFD3-D24AC809A8E6}" type="slidenum">
              <a:rPr lang="en-GB" smtClean="0"/>
              <a:t>21</a:t>
            </a:fld>
            <a:endParaRPr lang="en-GB"/>
          </a:p>
        </p:txBody>
      </p:sp>
    </p:spTree>
    <p:extLst>
      <p:ext uri="{BB962C8B-B14F-4D97-AF65-F5344CB8AC3E}">
        <p14:creationId xmlns:p14="http://schemas.microsoft.com/office/powerpoint/2010/main" val="4808110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933321018"/>
              </p:ext>
            </p:extLst>
          </p:nvPr>
        </p:nvGraphicFramePr>
        <p:xfrm>
          <a:off x="224581" y="195794"/>
          <a:ext cx="11381176" cy="6160556"/>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1452719">
                  <a:extLst>
                    <a:ext uri="{9D8B030D-6E8A-4147-A177-3AD203B41FA5}">
                      <a16:colId xmlns:a16="http://schemas.microsoft.com/office/drawing/2014/main" val="3031514123"/>
                    </a:ext>
                  </a:extLst>
                </a:gridCol>
                <a:gridCol w="9463919">
                  <a:extLst>
                    <a:ext uri="{9D8B030D-6E8A-4147-A177-3AD203B41FA5}">
                      <a16:colId xmlns:a16="http://schemas.microsoft.com/office/drawing/2014/main" val="4260795680"/>
                    </a:ext>
                  </a:extLst>
                </a:gridCol>
              </a:tblGrid>
              <a:tr h="547913">
                <a:tc gridSpan="2">
                  <a:txBody>
                    <a:bodyPr/>
                    <a:lstStyle/>
                    <a:p>
                      <a:pPr algn="ctr"/>
                      <a:r>
                        <a:rPr lang="en-US" b="1" dirty="0"/>
                        <a:t>Objective</a:t>
                      </a:r>
                      <a:endParaRPr lang="en-GB" b="1" dirty="0"/>
                    </a:p>
                  </a:txBody>
                  <a:tcPr>
                    <a:solidFill>
                      <a:srgbClr val="A70FD7"/>
                    </a:solidFill>
                  </a:tcPr>
                </a:tc>
                <a:tc hMerge="1">
                  <a:txBody>
                    <a:bodyPr/>
                    <a:lstStyle/>
                    <a:p>
                      <a:pPr algn="ctr"/>
                      <a:endParaRPr lang="en-GB"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t>All work with fractions at this stage involves elements of</a:t>
                      </a:r>
                      <a:r>
                        <a:rPr lang="en-GB" b="1" baseline="0" dirty="0"/>
                        <a:t> CPA</a:t>
                      </a:r>
                      <a:endParaRPr lang="en-GB" b="1" dirty="0"/>
                    </a:p>
                    <a:p>
                      <a:pPr algn="ctr"/>
                      <a:endParaRPr lang="en-GB" b="1" dirty="0"/>
                    </a:p>
                  </a:txBody>
                  <a:tcPr>
                    <a:solidFill>
                      <a:srgbClr val="A70FD7"/>
                    </a:solidFill>
                  </a:tcPr>
                </a:tc>
                <a:extLst>
                  <a:ext uri="{0D108BD9-81ED-4DB2-BD59-A6C34878D82A}">
                    <a16:rowId xmlns:a16="http://schemas.microsoft.com/office/drawing/2014/main" val="3257761933"/>
                  </a:ext>
                </a:extLst>
              </a:tr>
              <a:tr h="2760238">
                <a:tc rowSpan="2">
                  <a:txBody>
                    <a:bodyPr/>
                    <a:lstStyle/>
                    <a:p>
                      <a:pPr algn="ctr"/>
                      <a:r>
                        <a:rPr lang="en-GB" b="1" dirty="0"/>
                        <a:t>Year 5-6</a:t>
                      </a:r>
                    </a:p>
                  </a:txBody>
                  <a:tcPr vert="vert270">
                    <a:solidFill>
                      <a:srgbClr val="D3A6F8"/>
                    </a:solidFill>
                  </a:tcPr>
                </a:tc>
                <a:tc>
                  <a:txBody>
                    <a:bodyPr/>
                    <a:lstStyle/>
                    <a:p>
                      <a:pPr algn="ctr"/>
                      <a:r>
                        <a:rPr lang="en-US" dirty="0"/>
                        <a:t>Compare and order fractions, including fractions &gt; 1 </a:t>
                      </a:r>
                      <a:endParaRPr lang="en-GB" sz="1800" b="0" i="1" dirty="0"/>
                    </a:p>
                  </a:txBody>
                  <a:tcPr vert="vert270">
                    <a:solidFill>
                      <a:srgbClr val="D3A6F8"/>
                    </a:solidFill>
                  </a:tcPr>
                </a:tc>
                <a:tc>
                  <a:txBody>
                    <a:bodyPr/>
                    <a:lstStyle/>
                    <a:p>
                      <a:endParaRPr lang="en-GB" dirty="0"/>
                    </a:p>
                  </a:txBody>
                  <a:tcPr/>
                </a:tc>
                <a:extLst>
                  <a:ext uri="{0D108BD9-81ED-4DB2-BD59-A6C34878D82A}">
                    <a16:rowId xmlns:a16="http://schemas.microsoft.com/office/drawing/2014/main" val="2330469232"/>
                  </a:ext>
                </a:extLst>
              </a:tr>
              <a:tr h="2760238">
                <a:tc vMerge="1">
                  <a:txBody>
                    <a:bodyPr/>
                    <a:lstStyle/>
                    <a:p>
                      <a:pPr algn="ctr"/>
                      <a:endParaRPr lang="en-GB" b="1" dirty="0"/>
                    </a:p>
                  </a:txBody>
                  <a:tcPr vert="vert270">
                    <a:solidFill>
                      <a:srgbClr val="D3A6F8"/>
                    </a:solidFill>
                  </a:tcPr>
                </a:tc>
                <a:tc>
                  <a:txBody>
                    <a:bodyPr/>
                    <a:lstStyle/>
                    <a:p>
                      <a:pPr algn="ctr"/>
                      <a:r>
                        <a:rPr lang="en-GB" sz="1400" dirty="0"/>
                        <a:t>Recognise mixed numbers and improper fractions and convert from one form to the other and write mathematical statements &gt; 1 as a mixed number [for example,2/5 + 4/5 = 6/5 = 11/5 ]. </a:t>
                      </a:r>
                      <a:endParaRPr lang="en-GB" sz="1400" b="0" i="1" dirty="0"/>
                    </a:p>
                  </a:txBody>
                  <a:tcPr vert="vert270">
                    <a:solidFill>
                      <a:srgbClr val="D3A6F8"/>
                    </a:solidFill>
                  </a:tcPr>
                </a:tc>
                <a:tc>
                  <a:txBody>
                    <a:bodyPr/>
                    <a:lstStyle/>
                    <a:p>
                      <a:endParaRPr lang="en-GB" dirty="0"/>
                    </a:p>
                  </a:txBody>
                  <a:tcPr/>
                </a:tc>
                <a:extLst>
                  <a:ext uri="{0D108BD9-81ED-4DB2-BD59-A6C34878D82A}">
                    <a16:rowId xmlns:a16="http://schemas.microsoft.com/office/drawing/2014/main" val="10002"/>
                  </a:ext>
                </a:extLst>
              </a:tr>
            </a:tbl>
          </a:graphicData>
        </a:graphic>
      </p:graphicFrame>
      <p:sp>
        <p:nvSpPr>
          <p:cNvPr id="8" name="TextBox 7">
            <a:extLst>
              <a:ext uri="{FF2B5EF4-FFF2-40B4-BE49-F238E27FC236}">
                <a16:creationId xmlns:a16="http://schemas.microsoft.com/office/drawing/2014/main" id="{51536713-51CF-4C74-AC22-C2C1CE1B242D}"/>
              </a:ext>
            </a:extLst>
          </p:cNvPr>
          <p:cNvSpPr txBox="1"/>
          <p:nvPr/>
        </p:nvSpPr>
        <p:spPr>
          <a:xfrm>
            <a:off x="2435121" y="3949085"/>
            <a:ext cx="736847" cy="461665"/>
          </a:xfrm>
          <a:prstGeom prst="rect">
            <a:avLst/>
          </a:prstGeom>
          <a:noFill/>
        </p:spPr>
        <p:txBody>
          <a:bodyPr wrap="square" rtlCol="0">
            <a:spAutoFit/>
          </a:bodyPr>
          <a:lstStyle/>
          <a:p>
            <a:endParaRPr lang="en-GB" dirty="0"/>
          </a:p>
        </p:txBody>
      </p:sp>
      <p:pic>
        <p:nvPicPr>
          <p:cNvPr id="11" name="Picture 10"/>
          <p:cNvPicPr>
            <a:picLocks noChangeAspect="1"/>
          </p:cNvPicPr>
          <p:nvPr/>
        </p:nvPicPr>
        <p:blipFill rotWithShape="1">
          <a:blip r:embed="rId2"/>
          <a:srcRect t="12520"/>
          <a:stretch/>
        </p:blipFill>
        <p:spPr>
          <a:xfrm>
            <a:off x="6658989" y="3685740"/>
            <a:ext cx="4775449" cy="2611569"/>
          </a:xfrm>
          <a:prstGeom prst="rect">
            <a:avLst/>
          </a:prstGeom>
        </p:spPr>
      </p:pic>
      <p:sp>
        <p:nvSpPr>
          <p:cNvPr id="12" name="Footer Placeholder 11"/>
          <p:cNvSpPr>
            <a:spLocks noGrp="1"/>
          </p:cNvSpPr>
          <p:nvPr>
            <p:ph type="ftr" sz="quarter" idx="11"/>
          </p:nvPr>
        </p:nvSpPr>
        <p:spPr/>
        <p:txBody>
          <a:bodyPr/>
          <a:lstStyle/>
          <a:p>
            <a:r>
              <a:rPr lang="en-GB"/>
              <a:t>Dennington Primary Calculation Policy</a:t>
            </a:r>
          </a:p>
        </p:txBody>
      </p:sp>
      <p:sp>
        <p:nvSpPr>
          <p:cNvPr id="14" name="Slide Number Placeholder 13"/>
          <p:cNvSpPr>
            <a:spLocks noGrp="1"/>
          </p:cNvSpPr>
          <p:nvPr>
            <p:ph type="sldNum" sz="quarter" idx="12"/>
          </p:nvPr>
        </p:nvSpPr>
        <p:spPr/>
        <p:txBody>
          <a:bodyPr/>
          <a:lstStyle/>
          <a:p>
            <a:fld id="{362DEDE7-20A1-4CC6-AFD3-D24AC809A8E6}" type="slidenum">
              <a:rPr lang="en-GB" smtClean="0"/>
              <a:t>22</a:t>
            </a:fld>
            <a:endParaRPr lang="en-GB"/>
          </a:p>
        </p:txBody>
      </p:sp>
      <p:pic>
        <p:nvPicPr>
          <p:cNvPr id="2" name="Picture 1">
            <a:extLst>
              <a:ext uri="{FF2B5EF4-FFF2-40B4-BE49-F238E27FC236}">
                <a16:creationId xmlns:a16="http://schemas.microsoft.com/office/drawing/2014/main" id="{DD72288B-16E5-4F99-B874-7F942222B611}"/>
              </a:ext>
            </a:extLst>
          </p:cNvPr>
          <p:cNvPicPr>
            <a:picLocks noChangeAspect="1"/>
          </p:cNvPicPr>
          <p:nvPr/>
        </p:nvPicPr>
        <p:blipFill>
          <a:blip r:embed="rId3"/>
          <a:stretch>
            <a:fillRect/>
          </a:stretch>
        </p:blipFill>
        <p:spPr>
          <a:xfrm>
            <a:off x="6658989" y="1443554"/>
            <a:ext cx="3456101" cy="2099974"/>
          </a:xfrm>
          <a:prstGeom prst="rect">
            <a:avLst/>
          </a:prstGeom>
        </p:spPr>
      </p:pic>
      <p:pic>
        <p:nvPicPr>
          <p:cNvPr id="4" name="Picture 3">
            <a:extLst>
              <a:ext uri="{FF2B5EF4-FFF2-40B4-BE49-F238E27FC236}">
                <a16:creationId xmlns:a16="http://schemas.microsoft.com/office/drawing/2014/main" id="{1E5D895A-97D3-498C-AEA1-E20B1EFE0B35}"/>
              </a:ext>
            </a:extLst>
          </p:cNvPr>
          <p:cNvPicPr>
            <a:picLocks noChangeAspect="1"/>
          </p:cNvPicPr>
          <p:nvPr/>
        </p:nvPicPr>
        <p:blipFill rotWithShape="1">
          <a:blip r:embed="rId4"/>
          <a:srcRect l="35029" t="65588" r="33532"/>
          <a:stretch/>
        </p:blipFill>
        <p:spPr>
          <a:xfrm>
            <a:off x="3843982" y="5227289"/>
            <a:ext cx="1065321" cy="733027"/>
          </a:xfrm>
          <a:prstGeom prst="rect">
            <a:avLst/>
          </a:prstGeom>
        </p:spPr>
      </p:pic>
      <p:pic>
        <p:nvPicPr>
          <p:cNvPr id="5" name="Picture 4">
            <a:extLst>
              <a:ext uri="{FF2B5EF4-FFF2-40B4-BE49-F238E27FC236}">
                <a16:creationId xmlns:a16="http://schemas.microsoft.com/office/drawing/2014/main" id="{68E48257-1BFD-42A2-B281-1AC262821D99}"/>
              </a:ext>
            </a:extLst>
          </p:cNvPr>
          <p:cNvPicPr>
            <a:picLocks noChangeAspect="1"/>
          </p:cNvPicPr>
          <p:nvPr/>
        </p:nvPicPr>
        <p:blipFill rotWithShape="1">
          <a:blip r:embed="rId5"/>
          <a:srcRect b="34107"/>
          <a:stretch/>
        </p:blipFill>
        <p:spPr>
          <a:xfrm>
            <a:off x="2525499" y="3749811"/>
            <a:ext cx="3389670" cy="1406014"/>
          </a:xfrm>
          <a:prstGeom prst="rect">
            <a:avLst/>
          </a:prstGeom>
        </p:spPr>
      </p:pic>
      <p:pic>
        <p:nvPicPr>
          <p:cNvPr id="6" name="Picture 5">
            <a:extLst>
              <a:ext uri="{FF2B5EF4-FFF2-40B4-BE49-F238E27FC236}">
                <a16:creationId xmlns:a16="http://schemas.microsoft.com/office/drawing/2014/main" id="{1F813677-6076-45FD-A492-45431EA7290C}"/>
              </a:ext>
            </a:extLst>
          </p:cNvPr>
          <p:cNvPicPr>
            <a:picLocks noChangeAspect="1"/>
          </p:cNvPicPr>
          <p:nvPr/>
        </p:nvPicPr>
        <p:blipFill>
          <a:blip r:embed="rId6"/>
          <a:stretch>
            <a:fillRect/>
          </a:stretch>
        </p:blipFill>
        <p:spPr>
          <a:xfrm>
            <a:off x="2230934" y="852482"/>
            <a:ext cx="3226096" cy="2702839"/>
          </a:xfrm>
          <a:prstGeom prst="rect">
            <a:avLst/>
          </a:prstGeom>
        </p:spPr>
      </p:pic>
      <p:pic>
        <p:nvPicPr>
          <p:cNvPr id="7" name="Picture 6">
            <a:extLst>
              <a:ext uri="{FF2B5EF4-FFF2-40B4-BE49-F238E27FC236}">
                <a16:creationId xmlns:a16="http://schemas.microsoft.com/office/drawing/2014/main" id="{EC68FB67-D7A1-4324-BCC2-95BFE1A9146B}"/>
              </a:ext>
            </a:extLst>
          </p:cNvPr>
          <p:cNvPicPr>
            <a:picLocks noChangeAspect="1"/>
          </p:cNvPicPr>
          <p:nvPr/>
        </p:nvPicPr>
        <p:blipFill>
          <a:blip r:embed="rId7"/>
          <a:stretch>
            <a:fillRect/>
          </a:stretch>
        </p:blipFill>
        <p:spPr>
          <a:xfrm>
            <a:off x="7136386" y="854386"/>
            <a:ext cx="3226096" cy="696583"/>
          </a:xfrm>
          <a:prstGeom prst="rect">
            <a:avLst/>
          </a:prstGeom>
        </p:spPr>
      </p:pic>
      <p:pic>
        <p:nvPicPr>
          <p:cNvPr id="10" name="Picture 9">
            <a:extLst>
              <a:ext uri="{FF2B5EF4-FFF2-40B4-BE49-F238E27FC236}">
                <a16:creationId xmlns:a16="http://schemas.microsoft.com/office/drawing/2014/main" id="{88DDD8B7-85CA-426E-8CD2-120676E44A2D}"/>
              </a:ext>
            </a:extLst>
          </p:cNvPr>
          <p:cNvPicPr>
            <a:picLocks noChangeAspect="1"/>
          </p:cNvPicPr>
          <p:nvPr/>
        </p:nvPicPr>
        <p:blipFill rotWithShape="1">
          <a:blip r:embed="rId8"/>
          <a:srcRect t="63740" r="70904"/>
          <a:stretch/>
        </p:blipFill>
        <p:spPr>
          <a:xfrm>
            <a:off x="10061047" y="1443554"/>
            <a:ext cx="1082535" cy="943344"/>
          </a:xfrm>
          <a:prstGeom prst="rect">
            <a:avLst/>
          </a:prstGeom>
        </p:spPr>
      </p:pic>
      <p:pic>
        <p:nvPicPr>
          <p:cNvPr id="15" name="Picture 14">
            <a:extLst>
              <a:ext uri="{FF2B5EF4-FFF2-40B4-BE49-F238E27FC236}">
                <a16:creationId xmlns:a16="http://schemas.microsoft.com/office/drawing/2014/main" id="{81BFB219-50D2-4C26-8578-D19B12C4F5CB}"/>
              </a:ext>
            </a:extLst>
          </p:cNvPr>
          <p:cNvPicPr>
            <a:picLocks noChangeAspect="1"/>
          </p:cNvPicPr>
          <p:nvPr/>
        </p:nvPicPr>
        <p:blipFill rotWithShape="1">
          <a:blip r:embed="rId8"/>
          <a:srcRect l="60982" b="51218"/>
          <a:stretch/>
        </p:blipFill>
        <p:spPr>
          <a:xfrm>
            <a:off x="10020114" y="2094632"/>
            <a:ext cx="975864" cy="853115"/>
          </a:xfrm>
          <a:prstGeom prst="rect">
            <a:avLst/>
          </a:prstGeom>
        </p:spPr>
      </p:pic>
      <p:pic>
        <p:nvPicPr>
          <p:cNvPr id="16" name="Picture 15">
            <a:extLst>
              <a:ext uri="{FF2B5EF4-FFF2-40B4-BE49-F238E27FC236}">
                <a16:creationId xmlns:a16="http://schemas.microsoft.com/office/drawing/2014/main" id="{8A8326B2-3DCF-44FE-ABB8-21ED32DE3FD3}"/>
              </a:ext>
            </a:extLst>
          </p:cNvPr>
          <p:cNvPicPr>
            <a:picLocks noChangeAspect="1"/>
          </p:cNvPicPr>
          <p:nvPr/>
        </p:nvPicPr>
        <p:blipFill rotWithShape="1">
          <a:blip r:embed="rId8"/>
          <a:srcRect l="60982" t="62710" r="9186" b="12929"/>
          <a:stretch/>
        </p:blipFill>
        <p:spPr>
          <a:xfrm>
            <a:off x="10020114" y="2945095"/>
            <a:ext cx="880598" cy="502816"/>
          </a:xfrm>
          <a:prstGeom prst="rect">
            <a:avLst/>
          </a:prstGeom>
        </p:spPr>
      </p:pic>
    </p:spTree>
    <p:extLst>
      <p:ext uri="{BB962C8B-B14F-4D97-AF65-F5344CB8AC3E}">
        <p14:creationId xmlns:p14="http://schemas.microsoft.com/office/powerpoint/2010/main" val="21862926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220619501"/>
              </p:ext>
            </p:extLst>
          </p:nvPr>
        </p:nvGraphicFramePr>
        <p:xfrm>
          <a:off x="298722" y="184129"/>
          <a:ext cx="11381176" cy="6160556"/>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1016114">
                  <a:extLst>
                    <a:ext uri="{9D8B030D-6E8A-4147-A177-3AD203B41FA5}">
                      <a16:colId xmlns:a16="http://schemas.microsoft.com/office/drawing/2014/main" val="3031514123"/>
                    </a:ext>
                  </a:extLst>
                </a:gridCol>
                <a:gridCol w="9900524">
                  <a:extLst>
                    <a:ext uri="{9D8B030D-6E8A-4147-A177-3AD203B41FA5}">
                      <a16:colId xmlns:a16="http://schemas.microsoft.com/office/drawing/2014/main" val="4260795680"/>
                    </a:ext>
                  </a:extLst>
                </a:gridCol>
              </a:tblGrid>
              <a:tr h="547913">
                <a:tc gridSpan="2">
                  <a:txBody>
                    <a:bodyPr/>
                    <a:lstStyle/>
                    <a:p>
                      <a:pPr algn="ctr"/>
                      <a:r>
                        <a:rPr lang="en-US" b="1" dirty="0"/>
                        <a:t>Objective</a:t>
                      </a:r>
                      <a:endParaRPr lang="en-GB" b="1" dirty="0"/>
                    </a:p>
                  </a:txBody>
                  <a:tcPr>
                    <a:solidFill>
                      <a:srgbClr val="A70FD7"/>
                    </a:solidFill>
                  </a:tcPr>
                </a:tc>
                <a:tc hMerge="1">
                  <a:txBody>
                    <a:bodyPr/>
                    <a:lstStyle/>
                    <a:p>
                      <a:pPr algn="ctr"/>
                      <a:endParaRPr lang="en-GB"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t>All work with fractions at this stage involves elements of</a:t>
                      </a:r>
                      <a:r>
                        <a:rPr lang="en-GB" b="1" baseline="0" dirty="0"/>
                        <a:t> CPA</a:t>
                      </a:r>
                      <a:endParaRPr lang="en-GB" b="1" dirty="0"/>
                    </a:p>
                    <a:p>
                      <a:pPr algn="ctr"/>
                      <a:endParaRPr lang="en-GB" b="1" dirty="0"/>
                    </a:p>
                  </a:txBody>
                  <a:tcPr>
                    <a:solidFill>
                      <a:srgbClr val="A70FD7"/>
                    </a:solidFill>
                  </a:tcPr>
                </a:tc>
                <a:extLst>
                  <a:ext uri="{0D108BD9-81ED-4DB2-BD59-A6C34878D82A}">
                    <a16:rowId xmlns:a16="http://schemas.microsoft.com/office/drawing/2014/main" val="3257761933"/>
                  </a:ext>
                </a:extLst>
              </a:tr>
              <a:tr h="2760238">
                <a:tc rowSpan="2">
                  <a:txBody>
                    <a:bodyPr/>
                    <a:lstStyle/>
                    <a:p>
                      <a:pPr algn="ctr"/>
                      <a:r>
                        <a:rPr lang="en-GB" b="1" dirty="0"/>
                        <a:t>Year 5</a:t>
                      </a:r>
                    </a:p>
                  </a:txBody>
                  <a:tcPr vert="vert270">
                    <a:solidFill>
                      <a:srgbClr val="D3A6F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Add and subtract fractions with the same denominator and denominators that are multiples of the same number.</a:t>
                      </a:r>
                    </a:p>
                    <a:p>
                      <a:pPr algn="ctr"/>
                      <a:endParaRPr lang="en-GB" sz="1400" b="0" i="1" dirty="0"/>
                    </a:p>
                  </a:txBody>
                  <a:tcPr vert="vert270">
                    <a:solidFill>
                      <a:srgbClr val="D3A6F8"/>
                    </a:solidFill>
                  </a:tcPr>
                </a:tc>
                <a:tc>
                  <a:txBody>
                    <a:bodyPr/>
                    <a:lstStyle/>
                    <a:p>
                      <a:endParaRPr lang="en-GB" dirty="0"/>
                    </a:p>
                  </a:txBody>
                  <a:tcPr/>
                </a:tc>
                <a:extLst>
                  <a:ext uri="{0D108BD9-81ED-4DB2-BD59-A6C34878D82A}">
                    <a16:rowId xmlns:a16="http://schemas.microsoft.com/office/drawing/2014/main" val="2330469232"/>
                  </a:ext>
                </a:extLst>
              </a:tr>
              <a:tr h="2760238">
                <a:tc vMerge="1">
                  <a:txBody>
                    <a:bodyPr/>
                    <a:lstStyle/>
                    <a:p>
                      <a:pPr algn="ctr"/>
                      <a:endParaRPr lang="en-GB" b="1" dirty="0"/>
                    </a:p>
                  </a:txBody>
                  <a:tcPr vert="vert270">
                    <a:solidFill>
                      <a:srgbClr val="D3A6F8"/>
                    </a:solidFill>
                  </a:tcPr>
                </a:tc>
                <a:tc>
                  <a:txBody>
                    <a:bodyPr/>
                    <a:lstStyle/>
                    <a:p>
                      <a:pPr algn="ctr"/>
                      <a:r>
                        <a:rPr lang="en-GB" sz="1400" dirty="0"/>
                        <a:t>Multiply proper fractions and mixed numbers by whole numbers, supported by materials and diagrams.</a:t>
                      </a:r>
                      <a:endParaRPr lang="en-GB" sz="1400" b="0" i="1" dirty="0"/>
                    </a:p>
                  </a:txBody>
                  <a:tcPr vert="vert270">
                    <a:solidFill>
                      <a:srgbClr val="D3A6F8"/>
                    </a:solidFill>
                  </a:tcPr>
                </a:tc>
                <a:tc>
                  <a:txBody>
                    <a:bodyPr/>
                    <a:lstStyle/>
                    <a:p>
                      <a:endParaRPr lang="en-GB" dirty="0"/>
                    </a:p>
                  </a:txBody>
                  <a:tcPr/>
                </a:tc>
                <a:extLst>
                  <a:ext uri="{0D108BD9-81ED-4DB2-BD59-A6C34878D82A}">
                    <a16:rowId xmlns:a16="http://schemas.microsoft.com/office/drawing/2014/main" val="10002"/>
                  </a:ext>
                </a:extLst>
              </a:tr>
            </a:tbl>
          </a:graphicData>
        </a:graphic>
      </p:graphicFrame>
      <p:pic>
        <p:nvPicPr>
          <p:cNvPr id="4" name="Picture 3"/>
          <p:cNvPicPr>
            <a:picLocks noChangeAspect="1"/>
          </p:cNvPicPr>
          <p:nvPr/>
        </p:nvPicPr>
        <p:blipFill>
          <a:blip r:embed="rId2"/>
          <a:stretch>
            <a:fillRect/>
          </a:stretch>
        </p:blipFill>
        <p:spPr>
          <a:xfrm>
            <a:off x="5689072" y="993898"/>
            <a:ext cx="4412017" cy="2433859"/>
          </a:xfrm>
          <a:prstGeom prst="rect">
            <a:avLst/>
          </a:prstGeom>
        </p:spPr>
      </p:pic>
      <p:pic>
        <p:nvPicPr>
          <p:cNvPr id="10" name="Picture 9"/>
          <p:cNvPicPr>
            <a:picLocks noChangeAspect="1"/>
          </p:cNvPicPr>
          <p:nvPr/>
        </p:nvPicPr>
        <p:blipFill>
          <a:blip r:embed="rId3"/>
          <a:stretch>
            <a:fillRect/>
          </a:stretch>
        </p:blipFill>
        <p:spPr>
          <a:xfrm>
            <a:off x="8130450" y="3690444"/>
            <a:ext cx="3504943" cy="2487933"/>
          </a:xfrm>
          <a:prstGeom prst="rect">
            <a:avLst/>
          </a:prstGeom>
        </p:spPr>
      </p:pic>
      <p:sp>
        <p:nvSpPr>
          <p:cNvPr id="14" name="TextBox 13">
            <a:extLst>
              <a:ext uri="{FF2B5EF4-FFF2-40B4-BE49-F238E27FC236}">
                <a16:creationId xmlns:a16="http://schemas.microsoft.com/office/drawing/2014/main" id="{3243E101-BB1B-4F55-9F40-5D44DC5FA198}"/>
              </a:ext>
            </a:extLst>
          </p:cNvPr>
          <p:cNvSpPr txBox="1"/>
          <p:nvPr/>
        </p:nvSpPr>
        <p:spPr>
          <a:xfrm>
            <a:off x="2278982" y="5570923"/>
            <a:ext cx="5851467" cy="738664"/>
          </a:xfrm>
          <a:prstGeom prst="rect">
            <a:avLst/>
          </a:prstGeom>
          <a:noFill/>
        </p:spPr>
        <p:txBody>
          <a:bodyPr wrap="square" rtlCol="0">
            <a:spAutoFit/>
          </a:bodyPr>
          <a:lstStyle/>
          <a:p>
            <a:r>
              <a:rPr lang="en-GB" sz="1400" dirty="0"/>
              <a:t>Using varied representations and the concept of grouping pupils investigate what happens when a mixed fraction is multiplied by a whole number. They come to a conclusion to generalise. </a:t>
            </a:r>
          </a:p>
        </p:txBody>
      </p:sp>
      <p:sp>
        <p:nvSpPr>
          <p:cNvPr id="12" name="Footer Placeholder 11"/>
          <p:cNvSpPr>
            <a:spLocks noGrp="1"/>
          </p:cNvSpPr>
          <p:nvPr>
            <p:ph type="ftr" sz="quarter" idx="11"/>
          </p:nvPr>
        </p:nvSpPr>
        <p:spPr>
          <a:xfrm>
            <a:off x="4065927" y="6408254"/>
            <a:ext cx="4114800" cy="365125"/>
          </a:xfrm>
        </p:spPr>
        <p:txBody>
          <a:bodyPr/>
          <a:lstStyle/>
          <a:p>
            <a:r>
              <a:rPr lang="en-GB"/>
              <a:t>Dennington Primary Calculation Policy</a:t>
            </a:r>
            <a:endParaRPr lang="en-GB" dirty="0"/>
          </a:p>
        </p:txBody>
      </p:sp>
      <p:sp>
        <p:nvSpPr>
          <p:cNvPr id="15" name="Slide Number Placeholder 14"/>
          <p:cNvSpPr>
            <a:spLocks noGrp="1"/>
          </p:cNvSpPr>
          <p:nvPr>
            <p:ph type="sldNum" sz="quarter" idx="12"/>
          </p:nvPr>
        </p:nvSpPr>
        <p:spPr>
          <a:xfrm>
            <a:off x="8984610" y="6441064"/>
            <a:ext cx="2743200" cy="365125"/>
          </a:xfrm>
        </p:spPr>
        <p:txBody>
          <a:bodyPr/>
          <a:lstStyle/>
          <a:p>
            <a:fld id="{362DEDE7-20A1-4CC6-AFD3-D24AC809A8E6}" type="slidenum">
              <a:rPr lang="en-GB" smtClean="0"/>
              <a:t>23</a:t>
            </a:fld>
            <a:endParaRPr lang="en-GB" dirty="0"/>
          </a:p>
        </p:txBody>
      </p:sp>
      <p:pic>
        <p:nvPicPr>
          <p:cNvPr id="2" name="Picture 1">
            <a:extLst>
              <a:ext uri="{FF2B5EF4-FFF2-40B4-BE49-F238E27FC236}">
                <a16:creationId xmlns:a16="http://schemas.microsoft.com/office/drawing/2014/main" id="{3C095406-7FC1-4BEC-B1B0-49CC1BDE0DA4}"/>
              </a:ext>
            </a:extLst>
          </p:cNvPr>
          <p:cNvPicPr>
            <a:picLocks noChangeAspect="1"/>
          </p:cNvPicPr>
          <p:nvPr/>
        </p:nvPicPr>
        <p:blipFill>
          <a:blip r:embed="rId4"/>
          <a:stretch>
            <a:fillRect/>
          </a:stretch>
        </p:blipFill>
        <p:spPr>
          <a:xfrm>
            <a:off x="2375668" y="982263"/>
            <a:ext cx="2649414" cy="2343842"/>
          </a:xfrm>
          <a:prstGeom prst="rect">
            <a:avLst/>
          </a:prstGeom>
        </p:spPr>
      </p:pic>
      <p:pic>
        <p:nvPicPr>
          <p:cNvPr id="9" name="Picture 8">
            <a:extLst>
              <a:ext uri="{FF2B5EF4-FFF2-40B4-BE49-F238E27FC236}">
                <a16:creationId xmlns:a16="http://schemas.microsoft.com/office/drawing/2014/main" id="{0F68326F-CDF3-42D0-B952-EE3010B2DBC6}"/>
              </a:ext>
            </a:extLst>
          </p:cNvPr>
          <p:cNvPicPr>
            <a:picLocks noChangeAspect="1"/>
          </p:cNvPicPr>
          <p:nvPr/>
        </p:nvPicPr>
        <p:blipFill>
          <a:blip r:embed="rId5"/>
          <a:stretch>
            <a:fillRect/>
          </a:stretch>
        </p:blipFill>
        <p:spPr>
          <a:xfrm>
            <a:off x="1870510" y="3610324"/>
            <a:ext cx="2692449" cy="1778033"/>
          </a:xfrm>
          <a:prstGeom prst="rect">
            <a:avLst/>
          </a:prstGeom>
        </p:spPr>
      </p:pic>
      <p:pic>
        <p:nvPicPr>
          <p:cNvPr id="11" name="Picture 10">
            <a:extLst>
              <a:ext uri="{FF2B5EF4-FFF2-40B4-BE49-F238E27FC236}">
                <a16:creationId xmlns:a16="http://schemas.microsoft.com/office/drawing/2014/main" id="{7FB8197D-63E0-4991-A949-7F45B9C8B360}"/>
              </a:ext>
            </a:extLst>
          </p:cNvPr>
          <p:cNvPicPr>
            <a:picLocks noChangeAspect="1"/>
          </p:cNvPicPr>
          <p:nvPr/>
        </p:nvPicPr>
        <p:blipFill>
          <a:blip r:embed="rId6"/>
          <a:stretch>
            <a:fillRect/>
          </a:stretch>
        </p:blipFill>
        <p:spPr>
          <a:xfrm>
            <a:off x="4841195" y="3800718"/>
            <a:ext cx="3244750" cy="670311"/>
          </a:xfrm>
          <a:prstGeom prst="rect">
            <a:avLst/>
          </a:prstGeom>
        </p:spPr>
      </p:pic>
    </p:spTree>
    <p:extLst>
      <p:ext uri="{BB962C8B-B14F-4D97-AF65-F5344CB8AC3E}">
        <p14:creationId xmlns:p14="http://schemas.microsoft.com/office/powerpoint/2010/main" val="15548719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876087369"/>
              </p:ext>
            </p:extLst>
          </p:nvPr>
        </p:nvGraphicFramePr>
        <p:xfrm>
          <a:off x="298722" y="184129"/>
          <a:ext cx="11381176" cy="6160556"/>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1411529">
                  <a:extLst>
                    <a:ext uri="{9D8B030D-6E8A-4147-A177-3AD203B41FA5}">
                      <a16:colId xmlns:a16="http://schemas.microsoft.com/office/drawing/2014/main" val="3031514123"/>
                    </a:ext>
                  </a:extLst>
                </a:gridCol>
                <a:gridCol w="9505109">
                  <a:extLst>
                    <a:ext uri="{9D8B030D-6E8A-4147-A177-3AD203B41FA5}">
                      <a16:colId xmlns:a16="http://schemas.microsoft.com/office/drawing/2014/main" val="4260795680"/>
                    </a:ext>
                  </a:extLst>
                </a:gridCol>
              </a:tblGrid>
              <a:tr h="547913">
                <a:tc gridSpan="2">
                  <a:txBody>
                    <a:bodyPr/>
                    <a:lstStyle/>
                    <a:p>
                      <a:pPr algn="ctr"/>
                      <a:r>
                        <a:rPr lang="en-US" b="1" dirty="0"/>
                        <a:t>Objective</a:t>
                      </a:r>
                      <a:endParaRPr lang="en-GB" b="1" dirty="0"/>
                    </a:p>
                  </a:txBody>
                  <a:tcPr>
                    <a:solidFill>
                      <a:srgbClr val="A70FD7"/>
                    </a:solidFill>
                  </a:tcPr>
                </a:tc>
                <a:tc hMerge="1">
                  <a:txBody>
                    <a:bodyPr/>
                    <a:lstStyle/>
                    <a:p>
                      <a:pPr algn="ctr"/>
                      <a:endParaRPr lang="en-GB"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t>All work with fractions at this stage involves elements of</a:t>
                      </a:r>
                      <a:r>
                        <a:rPr lang="en-GB" b="1" baseline="0" dirty="0"/>
                        <a:t> CPA</a:t>
                      </a:r>
                      <a:endParaRPr lang="en-GB" b="1" dirty="0"/>
                    </a:p>
                    <a:p>
                      <a:pPr algn="ctr"/>
                      <a:endParaRPr lang="en-GB" b="1" dirty="0"/>
                    </a:p>
                  </a:txBody>
                  <a:tcPr>
                    <a:solidFill>
                      <a:srgbClr val="A70FD7"/>
                    </a:solidFill>
                  </a:tcPr>
                </a:tc>
                <a:extLst>
                  <a:ext uri="{0D108BD9-81ED-4DB2-BD59-A6C34878D82A}">
                    <a16:rowId xmlns:a16="http://schemas.microsoft.com/office/drawing/2014/main" val="3257761933"/>
                  </a:ext>
                </a:extLst>
              </a:tr>
              <a:tr h="2760238">
                <a:tc>
                  <a:txBody>
                    <a:bodyPr/>
                    <a:lstStyle/>
                    <a:p>
                      <a:pPr algn="ctr"/>
                      <a:r>
                        <a:rPr lang="en-GB" b="1" dirty="0"/>
                        <a:t>Year 5</a:t>
                      </a:r>
                    </a:p>
                  </a:txBody>
                  <a:tcPr vert="vert270">
                    <a:solidFill>
                      <a:srgbClr val="D3A6F8"/>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t>Recognise the per cent symbol (%) and understand that per cent relates to ‘number of parts per hundred’, and write percentages as a fraction with denominator 100, and as a decimal.</a:t>
                      </a:r>
                      <a:endParaRPr lang="en-GB" sz="1400" b="0" i="1" dirty="0"/>
                    </a:p>
                    <a:p>
                      <a:pPr algn="ctr"/>
                      <a:endParaRPr lang="en-GB" sz="1400" b="0" i="1" dirty="0"/>
                    </a:p>
                  </a:txBody>
                  <a:tcPr vert="vert270">
                    <a:solidFill>
                      <a:srgbClr val="D3A6F8"/>
                    </a:solidFill>
                  </a:tcPr>
                </a:tc>
                <a:tc>
                  <a:txBody>
                    <a:bodyPr/>
                    <a:lstStyle/>
                    <a:p>
                      <a:endParaRPr lang="en-GB" dirty="0"/>
                    </a:p>
                  </a:txBody>
                  <a:tcPr/>
                </a:tc>
                <a:extLst>
                  <a:ext uri="{0D108BD9-81ED-4DB2-BD59-A6C34878D82A}">
                    <a16:rowId xmlns:a16="http://schemas.microsoft.com/office/drawing/2014/main" val="2330469232"/>
                  </a:ext>
                </a:extLst>
              </a:tr>
              <a:tr h="2760238">
                <a:tc>
                  <a:txBody>
                    <a:bodyPr/>
                    <a:lstStyle/>
                    <a:p>
                      <a:pPr algn="ctr"/>
                      <a:r>
                        <a:rPr lang="en-GB" b="1" dirty="0"/>
                        <a:t>Year 6</a:t>
                      </a:r>
                    </a:p>
                  </a:txBody>
                  <a:tcPr vert="vert270">
                    <a:solidFill>
                      <a:srgbClr val="D3A6F8"/>
                    </a:solidFill>
                  </a:tcPr>
                </a:tc>
                <a:tc>
                  <a:txBody>
                    <a:bodyPr/>
                    <a:lstStyle/>
                    <a:p>
                      <a:pPr algn="ctr"/>
                      <a:r>
                        <a:rPr lang="en-GB" sz="1400" b="0" i="0" kern="1200" dirty="0">
                          <a:solidFill>
                            <a:schemeClr val="tx1"/>
                          </a:solidFill>
                          <a:effectLst/>
                          <a:latin typeface="+mn-lt"/>
                          <a:ea typeface="+mn-ea"/>
                          <a:cs typeface="+mn-cs"/>
                        </a:rPr>
                        <a:t>Solve problems involving the calculation of percentages [for example, of measures and such as 15% of 360] and the use of percentages for comparison.</a:t>
                      </a:r>
                    </a:p>
                  </a:txBody>
                  <a:tcPr vert="vert270">
                    <a:solidFill>
                      <a:srgbClr val="D3A6F8"/>
                    </a:solidFill>
                  </a:tcPr>
                </a:tc>
                <a:tc>
                  <a:txBody>
                    <a:bodyPr/>
                    <a:lstStyle/>
                    <a:p>
                      <a:endParaRPr lang="en-GB" b="1" dirty="0"/>
                    </a:p>
                  </a:txBody>
                  <a:tcPr/>
                </a:tc>
                <a:extLst>
                  <a:ext uri="{0D108BD9-81ED-4DB2-BD59-A6C34878D82A}">
                    <a16:rowId xmlns:a16="http://schemas.microsoft.com/office/drawing/2014/main" val="10002"/>
                  </a:ext>
                </a:extLst>
              </a:tr>
            </a:tbl>
          </a:graphicData>
        </a:graphic>
      </p:graphicFrame>
      <p:sp>
        <p:nvSpPr>
          <p:cNvPr id="14" name="TextBox 13">
            <a:extLst>
              <a:ext uri="{FF2B5EF4-FFF2-40B4-BE49-F238E27FC236}">
                <a16:creationId xmlns:a16="http://schemas.microsoft.com/office/drawing/2014/main" id="{3243E101-BB1B-4F55-9F40-5D44DC5FA198}"/>
              </a:ext>
            </a:extLst>
          </p:cNvPr>
          <p:cNvSpPr txBox="1"/>
          <p:nvPr/>
        </p:nvSpPr>
        <p:spPr>
          <a:xfrm>
            <a:off x="2525942" y="3882777"/>
            <a:ext cx="4030589" cy="307777"/>
          </a:xfrm>
          <a:prstGeom prst="rect">
            <a:avLst/>
          </a:prstGeom>
          <a:noFill/>
        </p:spPr>
        <p:txBody>
          <a:bodyPr wrap="square" rtlCol="0">
            <a:spAutoFit/>
          </a:bodyPr>
          <a:lstStyle/>
          <a:p>
            <a:r>
              <a:rPr lang="en-GB" sz="1400" dirty="0"/>
              <a:t>Use equivalent fractions to find %s of numbers.</a:t>
            </a:r>
          </a:p>
        </p:txBody>
      </p:sp>
      <p:sp>
        <p:nvSpPr>
          <p:cNvPr id="12" name="Footer Placeholder 11"/>
          <p:cNvSpPr>
            <a:spLocks noGrp="1"/>
          </p:cNvSpPr>
          <p:nvPr>
            <p:ph type="ftr" sz="quarter" idx="11"/>
          </p:nvPr>
        </p:nvSpPr>
        <p:spPr>
          <a:xfrm>
            <a:off x="4065927" y="6408254"/>
            <a:ext cx="4114800" cy="365125"/>
          </a:xfrm>
        </p:spPr>
        <p:txBody>
          <a:bodyPr/>
          <a:lstStyle/>
          <a:p>
            <a:r>
              <a:rPr lang="en-GB"/>
              <a:t>Dennington Primary Calculation Policy</a:t>
            </a:r>
            <a:endParaRPr lang="en-GB" dirty="0"/>
          </a:p>
        </p:txBody>
      </p:sp>
      <p:sp>
        <p:nvSpPr>
          <p:cNvPr id="15" name="Slide Number Placeholder 14"/>
          <p:cNvSpPr>
            <a:spLocks noGrp="1"/>
          </p:cNvSpPr>
          <p:nvPr>
            <p:ph type="sldNum" sz="quarter" idx="12"/>
          </p:nvPr>
        </p:nvSpPr>
        <p:spPr>
          <a:xfrm>
            <a:off x="8892193" y="6352368"/>
            <a:ext cx="2743200" cy="365125"/>
          </a:xfrm>
        </p:spPr>
        <p:txBody>
          <a:bodyPr/>
          <a:lstStyle/>
          <a:p>
            <a:fld id="{362DEDE7-20A1-4CC6-AFD3-D24AC809A8E6}" type="slidenum">
              <a:rPr lang="en-GB" smtClean="0"/>
              <a:t>24</a:t>
            </a:fld>
            <a:endParaRPr lang="en-GB" dirty="0"/>
          </a:p>
        </p:txBody>
      </p:sp>
      <p:pic>
        <p:nvPicPr>
          <p:cNvPr id="2" name="Picture 1"/>
          <p:cNvPicPr>
            <a:picLocks noChangeAspect="1"/>
          </p:cNvPicPr>
          <p:nvPr/>
        </p:nvPicPr>
        <p:blipFill rotWithShape="1">
          <a:blip r:embed="rId2"/>
          <a:srcRect b="5785"/>
          <a:stretch/>
        </p:blipFill>
        <p:spPr>
          <a:xfrm>
            <a:off x="2512540" y="860096"/>
            <a:ext cx="8540565" cy="2682174"/>
          </a:xfrm>
          <a:prstGeom prst="rect">
            <a:avLst/>
          </a:prstGeom>
        </p:spPr>
      </p:pic>
      <p:pic>
        <p:nvPicPr>
          <p:cNvPr id="9" name="Picture 8"/>
          <p:cNvPicPr>
            <a:picLocks noChangeAspect="1"/>
          </p:cNvPicPr>
          <p:nvPr/>
        </p:nvPicPr>
        <p:blipFill>
          <a:blip r:embed="rId3"/>
          <a:stretch>
            <a:fillRect/>
          </a:stretch>
        </p:blipFill>
        <p:spPr>
          <a:xfrm>
            <a:off x="2275698" y="4538248"/>
            <a:ext cx="4280833" cy="1613806"/>
          </a:xfrm>
          <a:prstGeom prst="rect">
            <a:avLst/>
          </a:prstGeom>
        </p:spPr>
      </p:pic>
      <p:pic>
        <p:nvPicPr>
          <p:cNvPr id="16" name="Picture 15"/>
          <p:cNvPicPr>
            <a:picLocks noChangeAspect="1"/>
          </p:cNvPicPr>
          <p:nvPr/>
        </p:nvPicPr>
        <p:blipFill>
          <a:blip r:embed="rId4"/>
          <a:stretch>
            <a:fillRect/>
          </a:stretch>
        </p:blipFill>
        <p:spPr>
          <a:xfrm>
            <a:off x="6782822" y="3657642"/>
            <a:ext cx="2534173" cy="2662942"/>
          </a:xfrm>
          <a:prstGeom prst="rect">
            <a:avLst/>
          </a:prstGeom>
        </p:spPr>
      </p:pic>
      <p:pic>
        <p:nvPicPr>
          <p:cNvPr id="17" name="Picture 16"/>
          <p:cNvPicPr>
            <a:picLocks noChangeAspect="1"/>
          </p:cNvPicPr>
          <p:nvPr/>
        </p:nvPicPr>
        <p:blipFill>
          <a:blip r:embed="rId5"/>
          <a:stretch>
            <a:fillRect/>
          </a:stretch>
        </p:blipFill>
        <p:spPr>
          <a:xfrm>
            <a:off x="9453550" y="4538248"/>
            <a:ext cx="2181843" cy="744244"/>
          </a:xfrm>
          <a:prstGeom prst="rect">
            <a:avLst/>
          </a:prstGeom>
        </p:spPr>
      </p:pic>
      <p:sp>
        <p:nvSpPr>
          <p:cNvPr id="18" name="TextBox 17">
            <a:extLst>
              <a:ext uri="{FF2B5EF4-FFF2-40B4-BE49-F238E27FC236}">
                <a16:creationId xmlns:a16="http://schemas.microsoft.com/office/drawing/2014/main" id="{3243E101-BB1B-4F55-9F40-5D44DC5FA198}"/>
              </a:ext>
            </a:extLst>
          </p:cNvPr>
          <p:cNvSpPr txBox="1"/>
          <p:nvPr/>
        </p:nvSpPr>
        <p:spPr>
          <a:xfrm>
            <a:off x="9466424" y="4161420"/>
            <a:ext cx="2168969" cy="307777"/>
          </a:xfrm>
          <a:prstGeom prst="rect">
            <a:avLst/>
          </a:prstGeom>
          <a:noFill/>
        </p:spPr>
        <p:txBody>
          <a:bodyPr wrap="square" rtlCol="0">
            <a:spAutoFit/>
          </a:bodyPr>
          <a:lstStyle/>
          <a:p>
            <a:r>
              <a:rPr lang="en-GB" sz="1400" dirty="0"/>
              <a:t>Progress to multiple steps.</a:t>
            </a:r>
          </a:p>
        </p:txBody>
      </p:sp>
    </p:spTree>
    <p:extLst>
      <p:ext uri="{BB962C8B-B14F-4D97-AF65-F5344CB8AC3E}">
        <p14:creationId xmlns:p14="http://schemas.microsoft.com/office/powerpoint/2010/main" val="1183323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4019020458"/>
              </p:ext>
            </p:extLst>
          </p:nvPr>
        </p:nvGraphicFramePr>
        <p:xfrm>
          <a:off x="178601" y="54420"/>
          <a:ext cx="11381176" cy="6160556"/>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825764">
                  <a:extLst>
                    <a:ext uri="{9D8B030D-6E8A-4147-A177-3AD203B41FA5}">
                      <a16:colId xmlns:a16="http://schemas.microsoft.com/office/drawing/2014/main" val="3031514123"/>
                    </a:ext>
                  </a:extLst>
                </a:gridCol>
                <a:gridCol w="10090874">
                  <a:extLst>
                    <a:ext uri="{9D8B030D-6E8A-4147-A177-3AD203B41FA5}">
                      <a16:colId xmlns:a16="http://schemas.microsoft.com/office/drawing/2014/main" val="4260795680"/>
                    </a:ext>
                  </a:extLst>
                </a:gridCol>
              </a:tblGrid>
              <a:tr h="547913">
                <a:tc gridSpan="2">
                  <a:txBody>
                    <a:bodyPr/>
                    <a:lstStyle/>
                    <a:p>
                      <a:pPr algn="ctr"/>
                      <a:r>
                        <a:rPr lang="en-US" b="1" dirty="0"/>
                        <a:t>Objective</a:t>
                      </a:r>
                      <a:endParaRPr lang="en-GB" b="1" dirty="0"/>
                    </a:p>
                  </a:txBody>
                  <a:tcPr>
                    <a:solidFill>
                      <a:srgbClr val="A70FD7"/>
                    </a:solidFill>
                  </a:tcPr>
                </a:tc>
                <a:tc hMerge="1">
                  <a:txBody>
                    <a:bodyPr/>
                    <a:lstStyle/>
                    <a:p>
                      <a:pPr algn="ctr"/>
                      <a:endParaRPr lang="en-GB"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t>All work with fractions at this stage involves elements of</a:t>
                      </a:r>
                      <a:r>
                        <a:rPr lang="en-GB" b="1" baseline="0" dirty="0"/>
                        <a:t> CPA</a:t>
                      </a:r>
                      <a:endParaRPr lang="en-GB" b="1" dirty="0"/>
                    </a:p>
                    <a:p>
                      <a:pPr algn="ctr"/>
                      <a:endParaRPr lang="en-GB" b="1" dirty="0"/>
                    </a:p>
                  </a:txBody>
                  <a:tcPr>
                    <a:solidFill>
                      <a:srgbClr val="A70FD7"/>
                    </a:solidFill>
                  </a:tcPr>
                </a:tc>
                <a:extLst>
                  <a:ext uri="{0D108BD9-81ED-4DB2-BD59-A6C34878D82A}">
                    <a16:rowId xmlns:a16="http://schemas.microsoft.com/office/drawing/2014/main" val="3257761933"/>
                  </a:ext>
                </a:extLst>
              </a:tr>
              <a:tr h="5520476">
                <a:tc>
                  <a:txBody>
                    <a:bodyPr/>
                    <a:lstStyle/>
                    <a:p>
                      <a:pPr algn="ctr"/>
                      <a:r>
                        <a:rPr lang="en-GB" b="1" dirty="0"/>
                        <a:t>Year 5-6</a:t>
                      </a:r>
                    </a:p>
                  </a:txBody>
                  <a:tcPr vert="vert270">
                    <a:solidFill>
                      <a:srgbClr val="D3A6F8"/>
                    </a:solidFill>
                  </a:tcPr>
                </a:tc>
                <a:tc>
                  <a:txBody>
                    <a:bodyPr/>
                    <a:lstStyle/>
                    <a:p>
                      <a:pPr algn="ctr"/>
                      <a:r>
                        <a:rPr lang="en-US" sz="1600" dirty="0"/>
                        <a:t>Add and subtract fractions with different denominators and mixed numbers, using the concept of equivalent fractions.</a:t>
                      </a:r>
                      <a:endParaRPr lang="en-GB" sz="1600" b="0" i="1" dirty="0"/>
                    </a:p>
                  </a:txBody>
                  <a:tcPr vert="vert270">
                    <a:solidFill>
                      <a:srgbClr val="D3A6F8"/>
                    </a:solidFill>
                  </a:tcPr>
                </a:tc>
                <a:tc>
                  <a:txBody>
                    <a:bodyPr/>
                    <a:lstStyle/>
                    <a:p>
                      <a:endParaRPr lang="en-GB" dirty="0"/>
                    </a:p>
                  </a:txBody>
                  <a:tcPr/>
                </a:tc>
                <a:extLst>
                  <a:ext uri="{0D108BD9-81ED-4DB2-BD59-A6C34878D82A}">
                    <a16:rowId xmlns:a16="http://schemas.microsoft.com/office/drawing/2014/main" val="2330469232"/>
                  </a:ext>
                </a:extLst>
              </a:tr>
            </a:tbl>
          </a:graphicData>
        </a:graphic>
      </p:graphicFrame>
      <p:sp>
        <p:nvSpPr>
          <p:cNvPr id="8" name="TextBox 7">
            <a:extLst>
              <a:ext uri="{FF2B5EF4-FFF2-40B4-BE49-F238E27FC236}">
                <a16:creationId xmlns:a16="http://schemas.microsoft.com/office/drawing/2014/main" id="{51536713-51CF-4C74-AC22-C2C1CE1B242D}"/>
              </a:ext>
            </a:extLst>
          </p:cNvPr>
          <p:cNvSpPr txBox="1"/>
          <p:nvPr/>
        </p:nvSpPr>
        <p:spPr>
          <a:xfrm>
            <a:off x="2393931" y="3855043"/>
            <a:ext cx="736847" cy="461665"/>
          </a:xfrm>
          <a:prstGeom prst="rect">
            <a:avLst/>
          </a:prstGeom>
          <a:noFill/>
        </p:spPr>
        <p:txBody>
          <a:bodyPr wrap="square" rtlCol="0">
            <a:spAutoFit/>
          </a:bodyPr>
          <a:lstStyle/>
          <a:p>
            <a:endParaRPr lang="en-GB" dirty="0"/>
          </a:p>
        </p:txBody>
      </p:sp>
      <p:sp>
        <p:nvSpPr>
          <p:cNvPr id="50" name="Footer Placeholder 49"/>
          <p:cNvSpPr>
            <a:spLocks noGrp="1"/>
          </p:cNvSpPr>
          <p:nvPr>
            <p:ph type="ftr" sz="quarter" idx="11"/>
          </p:nvPr>
        </p:nvSpPr>
        <p:spPr>
          <a:xfrm>
            <a:off x="3906091" y="6360615"/>
            <a:ext cx="4114800" cy="365125"/>
          </a:xfrm>
        </p:spPr>
        <p:txBody>
          <a:bodyPr/>
          <a:lstStyle/>
          <a:p>
            <a:r>
              <a:rPr lang="en-GB"/>
              <a:t>Dennington Primary Calculation Policy</a:t>
            </a:r>
            <a:endParaRPr lang="en-GB" dirty="0"/>
          </a:p>
        </p:txBody>
      </p:sp>
      <p:sp>
        <p:nvSpPr>
          <p:cNvPr id="51" name="Slide Number Placeholder 50"/>
          <p:cNvSpPr>
            <a:spLocks noGrp="1"/>
          </p:cNvSpPr>
          <p:nvPr>
            <p:ph type="sldNum" sz="quarter" idx="12"/>
          </p:nvPr>
        </p:nvSpPr>
        <p:spPr>
          <a:xfrm>
            <a:off x="8821367" y="6330933"/>
            <a:ext cx="2743200" cy="365125"/>
          </a:xfrm>
        </p:spPr>
        <p:txBody>
          <a:bodyPr/>
          <a:lstStyle/>
          <a:p>
            <a:fld id="{362DEDE7-20A1-4CC6-AFD3-D24AC809A8E6}" type="slidenum">
              <a:rPr lang="en-GB" smtClean="0"/>
              <a:t>25</a:t>
            </a:fld>
            <a:endParaRPr lang="en-GB" dirty="0"/>
          </a:p>
        </p:txBody>
      </p:sp>
      <p:pic>
        <p:nvPicPr>
          <p:cNvPr id="7" name="Picture 6">
            <a:extLst>
              <a:ext uri="{FF2B5EF4-FFF2-40B4-BE49-F238E27FC236}">
                <a16:creationId xmlns:a16="http://schemas.microsoft.com/office/drawing/2014/main" id="{E0240215-F93B-458F-A423-EBB0E81F9E9E}"/>
              </a:ext>
            </a:extLst>
          </p:cNvPr>
          <p:cNvPicPr>
            <a:picLocks noChangeAspect="1"/>
          </p:cNvPicPr>
          <p:nvPr/>
        </p:nvPicPr>
        <p:blipFill>
          <a:blip r:embed="rId2"/>
          <a:stretch>
            <a:fillRect/>
          </a:stretch>
        </p:blipFill>
        <p:spPr>
          <a:xfrm>
            <a:off x="1553191" y="817508"/>
            <a:ext cx="4630412" cy="3150809"/>
          </a:xfrm>
          <a:prstGeom prst="rect">
            <a:avLst/>
          </a:prstGeom>
        </p:spPr>
      </p:pic>
      <p:pic>
        <p:nvPicPr>
          <p:cNvPr id="9" name="Picture 8">
            <a:extLst>
              <a:ext uri="{FF2B5EF4-FFF2-40B4-BE49-F238E27FC236}">
                <a16:creationId xmlns:a16="http://schemas.microsoft.com/office/drawing/2014/main" id="{6064F1C2-C5F1-4EDB-9ECE-B31CBEAC3143}"/>
              </a:ext>
            </a:extLst>
          </p:cNvPr>
          <p:cNvPicPr>
            <a:picLocks noChangeAspect="1"/>
          </p:cNvPicPr>
          <p:nvPr/>
        </p:nvPicPr>
        <p:blipFill rotWithShape="1">
          <a:blip r:embed="rId3"/>
          <a:srcRect r="2399"/>
          <a:stretch/>
        </p:blipFill>
        <p:spPr>
          <a:xfrm>
            <a:off x="6183603" y="1732124"/>
            <a:ext cx="5314356" cy="4308368"/>
          </a:xfrm>
          <a:prstGeom prst="rect">
            <a:avLst/>
          </a:prstGeom>
        </p:spPr>
      </p:pic>
      <p:pic>
        <p:nvPicPr>
          <p:cNvPr id="11" name="Picture 10">
            <a:extLst>
              <a:ext uri="{FF2B5EF4-FFF2-40B4-BE49-F238E27FC236}">
                <a16:creationId xmlns:a16="http://schemas.microsoft.com/office/drawing/2014/main" id="{08BE7240-90CE-4100-ADD5-7E32AB5A2EEC}"/>
              </a:ext>
            </a:extLst>
          </p:cNvPr>
          <p:cNvPicPr>
            <a:picLocks noChangeAspect="1"/>
          </p:cNvPicPr>
          <p:nvPr/>
        </p:nvPicPr>
        <p:blipFill>
          <a:blip r:embed="rId4"/>
          <a:stretch>
            <a:fillRect/>
          </a:stretch>
        </p:blipFill>
        <p:spPr>
          <a:xfrm>
            <a:off x="6285223" y="1003178"/>
            <a:ext cx="5111116" cy="828998"/>
          </a:xfrm>
          <a:prstGeom prst="rect">
            <a:avLst/>
          </a:prstGeom>
        </p:spPr>
      </p:pic>
    </p:spTree>
    <p:extLst>
      <p:ext uri="{BB962C8B-B14F-4D97-AF65-F5344CB8AC3E}">
        <p14:creationId xmlns:p14="http://schemas.microsoft.com/office/powerpoint/2010/main" val="6202576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F44CE3A-462C-40E3-9DA1-6CCEE1D5ABB9}"/>
              </a:ext>
            </a:extLst>
          </p:cNvPr>
          <p:cNvGraphicFramePr>
            <a:graphicFrameLocks noGrp="1"/>
          </p:cNvGraphicFramePr>
          <p:nvPr>
            <p:extLst>
              <p:ext uri="{D42A27DB-BD31-4B8C-83A1-F6EECF244321}">
                <p14:modId xmlns:p14="http://schemas.microsoft.com/office/powerpoint/2010/main" val="1216461594"/>
              </p:ext>
            </p:extLst>
          </p:nvPr>
        </p:nvGraphicFramePr>
        <p:xfrm>
          <a:off x="225457" y="97156"/>
          <a:ext cx="11381176" cy="6160556"/>
        </p:xfrm>
        <a:graphic>
          <a:graphicData uri="http://schemas.openxmlformats.org/drawingml/2006/table">
            <a:tbl>
              <a:tblPr firstRow="1" bandRow="1">
                <a:tableStyleId>{5940675A-B579-460E-94D1-54222C63F5DA}</a:tableStyleId>
              </a:tblPr>
              <a:tblGrid>
                <a:gridCol w="464538">
                  <a:extLst>
                    <a:ext uri="{9D8B030D-6E8A-4147-A177-3AD203B41FA5}">
                      <a16:colId xmlns:a16="http://schemas.microsoft.com/office/drawing/2014/main" val="3725782152"/>
                    </a:ext>
                  </a:extLst>
                </a:gridCol>
                <a:gridCol w="1114968">
                  <a:extLst>
                    <a:ext uri="{9D8B030D-6E8A-4147-A177-3AD203B41FA5}">
                      <a16:colId xmlns:a16="http://schemas.microsoft.com/office/drawing/2014/main" val="3031514123"/>
                    </a:ext>
                  </a:extLst>
                </a:gridCol>
                <a:gridCol w="9801670">
                  <a:extLst>
                    <a:ext uri="{9D8B030D-6E8A-4147-A177-3AD203B41FA5}">
                      <a16:colId xmlns:a16="http://schemas.microsoft.com/office/drawing/2014/main" val="4260795680"/>
                    </a:ext>
                  </a:extLst>
                </a:gridCol>
              </a:tblGrid>
              <a:tr h="547913">
                <a:tc gridSpan="2">
                  <a:txBody>
                    <a:bodyPr/>
                    <a:lstStyle/>
                    <a:p>
                      <a:pPr algn="ctr"/>
                      <a:r>
                        <a:rPr lang="en-US" b="1" dirty="0"/>
                        <a:t>Objective</a:t>
                      </a:r>
                      <a:endParaRPr lang="en-GB" b="1" dirty="0"/>
                    </a:p>
                  </a:txBody>
                  <a:tcPr>
                    <a:solidFill>
                      <a:srgbClr val="A70FD7"/>
                    </a:solidFill>
                  </a:tcPr>
                </a:tc>
                <a:tc hMerge="1">
                  <a:txBody>
                    <a:bodyPr/>
                    <a:lstStyle/>
                    <a:p>
                      <a:pPr algn="ctr"/>
                      <a:endParaRPr lang="en-GB" b="1"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t>All work with fractions at this stage involves elements of</a:t>
                      </a:r>
                      <a:r>
                        <a:rPr lang="en-GB" b="1" baseline="0" dirty="0"/>
                        <a:t> CPA</a:t>
                      </a:r>
                      <a:endParaRPr lang="en-GB" b="1" dirty="0"/>
                    </a:p>
                    <a:p>
                      <a:pPr algn="ctr"/>
                      <a:endParaRPr lang="en-GB" b="1" dirty="0"/>
                    </a:p>
                  </a:txBody>
                  <a:tcPr>
                    <a:solidFill>
                      <a:srgbClr val="A70FD7"/>
                    </a:solidFill>
                  </a:tcPr>
                </a:tc>
                <a:extLst>
                  <a:ext uri="{0D108BD9-81ED-4DB2-BD59-A6C34878D82A}">
                    <a16:rowId xmlns:a16="http://schemas.microsoft.com/office/drawing/2014/main" val="3257761933"/>
                  </a:ext>
                </a:extLst>
              </a:tr>
              <a:tr h="2760238">
                <a:tc rowSpan="2">
                  <a:txBody>
                    <a:bodyPr/>
                    <a:lstStyle/>
                    <a:p>
                      <a:pPr algn="ctr"/>
                      <a:r>
                        <a:rPr lang="en-GB" b="1" dirty="0"/>
                        <a:t>Year 6</a:t>
                      </a:r>
                    </a:p>
                  </a:txBody>
                  <a:tcPr vert="vert270">
                    <a:solidFill>
                      <a:srgbClr val="D3A6F8"/>
                    </a:solidFill>
                  </a:tcPr>
                </a:tc>
                <a:tc>
                  <a:txBody>
                    <a:bodyPr/>
                    <a:lstStyle/>
                    <a:p>
                      <a:pPr algn="ctr"/>
                      <a:r>
                        <a:rPr lang="en-GB" sz="1600" dirty="0"/>
                        <a:t>Multiply simple pairs of proper fractions, writing the answer in its simplest form [for example, 1⁄4 × 1⁄2 =1/8 ]. </a:t>
                      </a:r>
                      <a:endParaRPr lang="en-GB" sz="1600" b="0" i="1" dirty="0"/>
                    </a:p>
                  </a:txBody>
                  <a:tcPr vert="vert270">
                    <a:solidFill>
                      <a:srgbClr val="D3A6F8"/>
                    </a:solidFill>
                  </a:tcPr>
                </a:tc>
                <a:tc>
                  <a:txBody>
                    <a:bodyPr/>
                    <a:lstStyle/>
                    <a:p>
                      <a:endParaRPr lang="en-GB" dirty="0"/>
                    </a:p>
                  </a:txBody>
                  <a:tcPr/>
                </a:tc>
                <a:extLst>
                  <a:ext uri="{0D108BD9-81ED-4DB2-BD59-A6C34878D82A}">
                    <a16:rowId xmlns:a16="http://schemas.microsoft.com/office/drawing/2014/main" val="2330469232"/>
                  </a:ext>
                </a:extLst>
              </a:tr>
              <a:tr h="2760238">
                <a:tc vMerge="1">
                  <a:txBody>
                    <a:bodyPr/>
                    <a:lstStyle/>
                    <a:p>
                      <a:pPr algn="ctr"/>
                      <a:endParaRPr lang="en-GB" b="1" dirty="0"/>
                    </a:p>
                  </a:txBody>
                  <a:tcPr vert="vert270">
                    <a:solidFill>
                      <a:srgbClr val="D3A6F8"/>
                    </a:solidFill>
                  </a:tcPr>
                </a:tc>
                <a:tc>
                  <a:txBody>
                    <a:bodyPr/>
                    <a:lstStyle/>
                    <a:p>
                      <a:pPr algn="ctr"/>
                      <a:r>
                        <a:rPr lang="en-GB" sz="1800" dirty="0"/>
                        <a:t>Divide proper fractions by whole numbers [for example, 1/3 ÷ 2 =1/6 ].</a:t>
                      </a:r>
                      <a:endParaRPr lang="en-GB" sz="1800" b="0" i="1" dirty="0"/>
                    </a:p>
                  </a:txBody>
                  <a:tcPr vert="vert270">
                    <a:solidFill>
                      <a:srgbClr val="D3A6F8"/>
                    </a:solidFill>
                  </a:tcPr>
                </a:tc>
                <a:tc>
                  <a:txBody>
                    <a:bodyPr/>
                    <a:lstStyle/>
                    <a:p>
                      <a:endParaRPr lang="en-GB" dirty="0"/>
                    </a:p>
                  </a:txBody>
                  <a:tcPr/>
                </a:tc>
                <a:extLst>
                  <a:ext uri="{0D108BD9-81ED-4DB2-BD59-A6C34878D82A}">
                    <a16:rowId xmlns:a16="http://schemas.microsoft.com/office/drawing/2014/main" val="10002"/>
                  </a:ext>
                </a:extLst>
              </a:tr>
            </a:tbl>
          </a:graphicData>
        </a:graphic>
      </p:graphicFrame>
      <p:sp>
        <p:nvSpPr>
          <p:cNvPr id="8" name="TextBox 7">
            <a:extLst>
              <a:ext uri="{FF2B5EF4-FFF2-40B4-BE49-F238E27FC236}">
                <a16:creationId xmlns:a16="http://schemas.microsoft.com/office/drawing/2014/main" id="{51536713-51CF-4C74-AC22-C2C1CE1B242D}"/>
              </a:ext>
            </a:extLst>
          </p:cNvPr>
          <p:cNvSpPr txBox="1"/>
          <p:nvPr/>
        </p:nvSpPr>
        <p:spPr>
          <a:xfrm>
            <a:off x="2393931" y="3855043"/>
            <a:ext cx="736847" cy="461665"/>
          </a:xfrm>
          <a:prstGeom prst="rect">
            <a:avLst/>
          </a:prstGeom>
          <a:noFill/>
        </p:spPr>
        <p:txBody>
          <a:bodyPr wrap="square" rtlCol="0">
            <a:spAutoFit/>
          </a:bodyPr>
          <a:lstStyle/>
          <a:p>
            <a:endParaRPr lang="en-GB" dirty="0"/>
          </a:p>
        </p:txBody>
      </p:sp>
      <p:sp>
        <p:nvSpPr>
          <p:cNvPr id="10" name="TextBox 9">
            <a:extLst>
              <a:ext uri="{FF2B5EF4-FFF2-40B4-BE49-F238E27FC236}">
                <a16:creationId xmlns:a16="http://schemas.microsoft.com/office/drawing/2014/main" id="{3243E101-BB1B-4F55-9F40-5D44DC5FA198}"/>
              </a:ext>
            </a:extLst>
          </p:cNvPr>
          <p:cNvSpPr txBox="1"/>
          <p:nvPr/>
        </p:nvSpPr>
        <p:spPr>
          <a:xfrm>
            <a:off x="4359534" y="783924"/>
            <a:ext cx="3291860" cy="523220"/>
          </a:xfrm>
          <a:prstGeom prst="rect">
            <a:avLst/>
          </a:prstGeom>
          <a:noFill/>
        </p:spPr>
        <p:txBody>
          <a:bodyPr wrap="square" rtlCol="0">
            <a:spAutoFit/>
          </a:bodyPr>
          <a:lstStyle/>
          <a:p>
            <a:r>
              <a:rPr lang="en-GB" sz="1400" b="1" dirty="0">
                <a:solidFill>
                  <a:srgbClr val="FF0000"/>
                </a:solidFill>
              </a:rPr>
              <a:t>Children </a:t>
            </a:r>
            <a:r>
              <a:rPr lang="en-GB" sz="1400" b="1" u="sng" dirty="0">
                <a:solidFill>
                  <a:srgbClr val="FF0000"/>
                </a:solidFill>
              </a:rPr>
              <a:t>must learn </a:t>
            </a:r>
            <a:r>
              <a:rPr lang="en-GB" sz="1400" b="1" dirty="0">
                <a:solidFill>
                  <a:srgbClr val="FF0000"/>
                </a:solidFill>
              </a:rPr>
              <a:t>that the word ‘of’ means the same as the symbol ‘x’.</a:t>
            </a:r>
          </a:p>
        </p:txBody>
      </p:sp>
      <p:pic>
        <p:nvPicPr>
          <p:cNvPr id="5" name="Picture 4"/>
          <p:cNvPicPr>
            <a:picLocks noChangeAspect="1"/>
          </p:cNvPicPr>
          <p:nvPr/>
        </p:nvPicPr>
        <p:blipFill>
          <a:blip r:embed="rId2"/>
          <a:stretch>
            <a:fillRect/>
          </a:stretch>
        </p:blipFill>
        <p:spPr>
          <a:xfrm>
            <a:off x="4598551" y="1362995"/>
            <a:ext cx="2143125" cy="514350"/>
          </a:xfrm>
          <a:prstGeom prst="rect">
            <a:avLst/>
          </a:prstGeom>
        </p:spPr>
      </p:pic>
      <p:grpSp>
        <p:nvGrpSpPr>
          <p:cNvPr id="16" name="Group 15"/>
          <p:cNvGrpSpPr/>
          <p:nvPr/>
        </p:nvGrpSpPr>
        <p:grpSpPr>
          <a:xfrm>
            <a:off x="7248895" y="842394"/>
            <a:ext cx="1197471" cy="1182272"/>
            <a:chOff x="5414020" y="1736311"/>
            <a:chExt cx="1590890" cy="1524000"/>
          </a:xfrm>
        </p:grpSpPr>
        <p:sp>
          <p:nvSpPr>
            <p:cNvPr id="6" name="Flowchart: Or 5"/>
            <p:cNvSpPr/>
            <p:nvPr/>
          </p:nvSpPr>
          <p:spPr>
            <a:xfrm>
              <a:off x="5414020" y="1736311"/>
              <a:ext cx="1590890" cy="1524000"/>
            </a:xfrm>
            <a:prstGeom prst="flowChartOr">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cxnSp>
          <p:nvCxnSpPr>
            <p:cNvPr id="12" name="Straight Arrow Connector 11"/>
            <p:cNvCxnSpPr/>
            <p:nvPr/>
          </p:nvCxnSpPr>
          <p:spPr>
            <a:xfrm flipH="1">
              <a:off x="5456014" y="2489828"/>
              <a:ext cx="753450" cy="73373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pic>
        <p:nvPicPr>
          <p:cNvPr id="15" name="Picture 14"/>
          <p:cNvPicPr>
            <a:picLocks noChangeAspect="1"/>
          </p:cNvPicPr>
          <p:nvPr/>
        </p:nvPicPr>
        <p:blipFill>
          <a:blip r:embed="rId3"/>
          <a:stretch>
            <a:fillRect/>
          </a:stretch>
        </p:blipFill>
        <p:spPr>
          <a:xfrm>
            <a:off x="1975454" y="763338"/>
            <a:ext cx="2308222" cy="1187296"/>
          </a:xfrm>
          <a:prstGeom prst="rect">
            <a:avLst/>
          </a:prstGeom>
        </p:spPr>
      </p:pic>
      <p:pic>
        <p:nvPicPr>
          <p:cNvPr id="17" name="Picture 16"/>
          <p:cNvPicPr>
            <a:picLocks noChangeAspect="1"/>
          </p:cNvPicPr>
          <p:nvPr/>
        </p:nvPicPr>
        <p:blipFill>
          <a:blip r:embed="rId4"/>
          <a:stretch>
            <a:fillRect/>
          </a:stretch>
        </p:blipFill>
        <p:spPr>
          <a:xfrm>
            <a:off x="1941266" y="2096893"/>
            <a:ext cx="2376598" cy="1188299"/>
          </a:xfrm>
          <a:prstGeom prst="rect">
            <a:avLst/>
          </a:prstGeom>
        </p:spPr>
      </p:pic>
      <p:pic>
        <p:nvPicPr>
          <p:cNvPr id="18" name="Picture 17"/>
          <p:cNvPicPr>
            <a:picLocks noChangeAspect="1"/>
          </p:cNvPicPr>
          <p:nvPr/>
        </p:nvPicPr>
        <p:blipFill>
          <a:blip r:embed="rId5"/>
          <a:stretch>
            <a:fillRect/>
          </a:stretch>
        </p:blipFill>
        <p:spPr>
          <a:xfrm>
            <a:off x="8641600" y="1040472"/>
            <a:ext cx="2817123" cy="2112842"/>
          </a:xfrm>
          <a:prstGeom prst="rect">
            <a:avLst/>
          </a:prstGeom>
        </p:spPr>
      </p:pic>
      <p:pic>
        <p:nvPicPr>
          <p:cNvPr id="30" name="Picture 29"/>
          <p:cNvPicPr>
            <a:picLocks noChangeAspect="1"/>
          </p:cNvPicPr>
          <p:nvPr/>
        </p:nvPicPr>
        <p:blipFill>
          <a:blip r:embed="rId6"/>
          <a:stretch>
            <a:fillRect/>
          </a:stretch>
        </p:blipFill>
        <p:spPr>
          <a:xfrm>
            <a:off x="7390950" y="1475293"/>
            <a:ext cx="121139" cy="251969"/>
          </a:xfrm>
          <a:prstGeom prst="rect">
            <a:avLst/>
          </a:prstGeom>
        </p:spPr>
      </p:pic>
      <p:sp>
        <p:nvSpPr>
          <p:cNvPr id="31" name="Down Arrow 30"/>
          <p:cNvSpPr/>
          <p:nvPr/>
        </p:nvSpPr>
        <p:spPr>
          <a:xfrm rot="16200000">
            <a:off x="6971266" y="1379089"/>
            <a:ext cx="214184" cy="4821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p:cNvPicPr>
            <a:picLocks noChangeAspect="1"/>
          </p:cNvPicPr>
          <p:nvPr/>
        </p:nvPicPr>
        <p:blipFill>
          <a:blip r:embed="rId7"/>
          <a:stretch>
            <a:fillRect/>
          </a:stretch>
        </p:blipFill>
        <p:spPr>
          <a:xfrm>
            <a:off x="4283676" y="2036763"/>
            <a:ext cx="4238493" cy="1140671"/>
          </a:xfrm>
          <a:prstGeom prst="rect">
            <a:avLst/>
          </a:prstGeom>
        </p:spPr>
      </p:pic>
      <p:pic>
        <p:nvPicPr>
          <p:cNvPr id="42" name="Picture 41"/>
          <p:cNvPicPr>
            <a:picLocks noChangeAspect="1"/>
          </p:cNvPicPr>
          <p:nvPr/>
        </p:nvPicPr>
        <p:blipFill>
          <a:blip r:embed="rId8"/>
          <a:stretch>
            <a:fillRect/>
          </a:stretch>
        </p:blipFill>
        <p:spPr>
          <a:xfrm>
            <a:off x="2054321" y="3680567"/>
            <a:ext cx="4172471" cy="1194789"/>
          </a:xfrm>
          <a:prstGeom prst="rect">
            <a:avLst/>
          </a:prstGeom>
        </p:spPr>
      </p:pic>
      <p:sp>
        <p:nvSpPr>
          <p:cNvPr id="43" name="TextBox 42">
            <a:extLst>
              <a:ext uri="{FF2B5EF4-FFF2-40B4-BE49-F238E27FC236}">
                <a16:creationId xmlns:a16="http://schemas.microsoft.com/office/drawing/2014/main" id="{3243E101-BB1B-4F55-9F40-5D44DC5FA198}"/>
              </a:ext>
            </a:extLst>
          </p:cNvPr>
          <p:cNvSpPr txBox="1"/>
          <p:nvPr/>
        </p:nvSpPr>
        <p:spPr>
          <a:xfrm>
            <a:off x="8254626" y="3560825"/>
            <a:ext cx="1795536" cy="430887"/>
          </a:xfrm>
          <a:prstGeom prst="rect">
            <a:avLst/>
          </a:prstGeom>
          <a:noFill/>
        </p:spPr>
        <p:txBody>
          <a:bodyPr wrap="square" rtlCol="0">
            <a:spAutoFit/>
          </a:bodyPr>
          <a:lstStyle/>
          <a:p>
            <a:r>
              <a:rPr lang="en-GB" sz="1100" b="1" dirty="0">
                <a:solidFill>
                  <a:srgbClr val="0070C0"/>
                </a:solidFill>
                <a:latin typeface="Arial" panose="020B0604020202020204" pitchFamily="34" charset="0"/>
                <a:cs typeface="Arial" panose="020B0604020202020204" pitchFamily="34" charset="0"/>
              </a:rPr>
              <a:t>KEEP this one the same.</a:t>
            </a:r>
          </a:p>
        </p:txBody>
      </p:sp>
      <p:pic>
        <p:nvPicPr>
          <p:cNvPr id="44" name="Picture 43"/>
          <p:cNvPicPr>
            <a:picLocks noChangeAspect="1"/>
          </p:cNvPicPr>
          <p:nvPr/>
        </p:nvPicPr>
        <p:blipFill>
          <a:blip r:embed="rId9"/>
          <a:stretch>
            <a:fillRect/>
          </a:stretch>
        </p:blipFill>
        <p:spPr>
          <a:xfrm>
            <a:off x="8752706" y="3918181"/>
            <a:ext cx="2459822" cy="2124309"/>
          </a:xfrm>
          <a:prstGeom prst="rect">
            <a:avLst/>
          </a:prstGeom>
        </p:spPr>
      </p:pic>
      <p:pic>
        <p:nvPicPr>
          <p:cNvPr id="45" name="Picture 44"/>
          <p:cNvPicPr>
            <a:picLocks noChangeAspect="1"/>
          </p:cNvPicPr>
          <p:nvPr/>
        </p:nvPicPr>
        <p:blipFill rotWithShape="1">
          <a:blip r:embed="rId10"/>
          <a:srcRect t="23613" b="56179"/>
          <a:stretch/>
        </p:blipFill>
        <p:spPr>
          <a:xfrm>
            <a:off x="6343977" y="4517256"/>
            <a:ext cx="2215083" cy="358100"/>
          </a:xfrm>
          <a:prstGeom prst="rect">
            <a:avLst/>
          </a:prstGeom>
        </p:spPr>
      </p:pic>
      <p:pic>
        <p:nvPicPr>
          <p:cNvPr id="46" name="Picture 45"/>
          <p:cNvPicPr>
            <a:picLocks noChangeAspect="1"/>
          </p:cNvPicPr>
          <p:nvPr/>
        </p:nvPicPr>
        <p:blipFill>
          <a:blip r:embed="rId11"/>
          <a:stretch>
            <a:fillRect/>
          </a:stretch>
        </p:blipFill>
        <p:spPr>
          <a:xfrm>
            <a:off x="7012067" y="3686240"/>
            <a:ext cx="723575" cy="723575"/>
          </a:xfrm>
          <a:prstGeom prst="rect">
            <a:avLst/>
          </a:prstGeom>
        </p:spPr>
      </p:pic>
      <p:cxnSp>
        <p:nvCxnSpPr>
          <p:cNvPr id="48" name="Straight Arrow Connector 47"/>
          <p:cNvCxnSpPr/>
          <p:nvPr/>
        </p:nvCxnSpPr>
        <p:spPr>
          <a:xfrm>
            <a:off x="8872151" y="3855043"/>
            <a:ext cx="659027" cy="19298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50" name="Footer Placeholder 49"/>
          <p:cNvSpPr>
            <a:spLocks noGrp="1"/>
          </p:cNvSpPr>
          <p:nvPr>
            <p:ph type="ftr" sz="quarter" idx="11"/>
          </p:nvPr>
        </p:nvSpPr>
        <p:spPr>
          <a:xfrm>
            <a:off x="3948064" y="6310652"/>
            <a:ext cx="4114800" cy="365125"/>
          </a:xfrm>
        </p:spPr>
        <p:txBody>
          <a:bodyPr/>
          <a:lstStyle/>
          <a:p>
            <a:r>
              <a:rPr lang="en-GB"/>
              <a:t>Dennington Primary Calculation Policy</a:t>
            </a:r>
            <a:endParaRPr lang="en-GB" dirty="0"/>
          </a:p>
        </p:txBody>
      </p:sp>
      <p:sp>
        <p:nvSpPr>
          <p:cNvPr id="51" name="Slide Number Placeholder 50"/>
          <p:cNvSpPr>
            <a:spLocks noGrp="1"/>
          </p:cNvSpPr>
          <p:nvPr>
            <p:ph type="sldNum" sz="quarter" idx="12"/>
          </p:nvPr>
        </p:nvSpPr>
        <p:spPr>
          <a:xfrm>
            <a:off x="8821367" y="6330933"/>
            <a:ext cx="2743200" cy="365125"/>
          </a:xfrm>
        </p:spPr>
        <p:txBody>
          <a:bodyPr/>
          <a:lstStyle/>
          <a:p>
            <a:fld id="{362DEDE7-20A1-4CC6-AFD3-D24AC809A8E6}" type="slidenum">
              <a:rPr lang="en-GB" smtClean="0"/>
              <a:t>26</a:t>
            </a:fld>
            <a:endParaRPr lang="en-GB" dirty="0"/>
          </a:p>
        </p:txBody>
      </p:sp>
      <p:pic>
        <p:nvPicPr>
          <p:cNvPr id="52" name="Picture 51"/>
          <p:cNvPicPr>
            <a:picLocks noChangeAspect="1"/>
          </p:cNvPicPr>
          <p:nvPr/>
        </p:nvPicPr>
        <p:blipFill>
          <a:blip r:embed="rId12"/>
          <a:stretch>
            <a:fillRect/>
          </a:stretch>
        </p:blipFill>
        <p:spPr>
          <a:xfrm>
            <a:off x="6837277" y="5019242"/>
            <a:ext cx="1274479" cy="1042357"/>
          </a:xfrm>
          <a:prstGeom prst="rect">
            <a:avLst/>
          </a:prstGeom>
        </p:spPr>
      </p:pic>
      <p:pic>
        <p:nvPicPr>
          <p:cNvPr id="2" name="Picture 1">
            <a:extLst>
              <a:ext uri="{FF2B5EF4-FFF2-40B4-BE49-F238E27FC236}">
                <a16:creationId xmlns:a16="http://schemas.microsoft.com/office/drawing/2014/main" id="{D62FB6C5-4E3F-4839-BD13-F8EA3AB6986F}"/>
              </a:ext>
            </a:extLst>
          </p:cNvPr>
          <p:cNvPicPr>
            <a:picLocks noChangeAspect="1"/>
          </p:cNvPicPr>
          <p:nvPr/>
        </p:nvPicPr>
        <p:blipFill>
          <a:blip r:embed="rId13"/>
          <a:stretch>
            <a:fillRect/>
          </a:stretch>
        </p:blipFill>
        <p:spPr>
          <a:xfrm>
            <a:off x="2122321" y="4972119"/>
            <a:ext cx="4124325" cy="1104900"/>
          </a:xfrm>
          <a:prstGeom prst="rect">
            <a:avLst/>
          </a:prstGeom>
        </p:spPr>
      </p:pic>
    </p:spTree>
    <p:extLst>
      <p:ext uri="{BB962C8B-B14F-4D97-AF65-F5344CB8AC3E}">
        <p14:creationId xmlns:p14="http://schemas.microsoft.com/office/powerpoint/2010/main" val="5890559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3d692d6e-0736-4b19-aa26-d3408f07376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EC68F463CC2A1409046BA19E3EF7CCF" ma:contentTypeVersion="15" ma:contentTypeDescription="Create a new document." ma:contentTypeScope="" ma:versionID="0a300c77150878e574f2e9203beaca43">
  <xsd:schema xmlns:xsd="http://www.w3.org/2001/XMLSchema" xmlns:xs="http://www.w3.org/2001/XMLSchema" xmlns:p="http://schemas.microsoft.com/office/2006/metadata/properties" xmlns:ns3="3d692d6e-0736-4b19-aa26-d3408f073764" xmlns:ns4="6f45ae2c-ecda-42c3-aa3c-aa03c6b97984" targetNamespace="http://schemas.microsoft.com/office/2006/metadata/properties" ma:root="true" ma:fieldsID="2a89a8c522af90da83c768f58ccd3444" ns3:_="" ns4:_="">
    <xsd:import namespace="3d692d6e-0736-4b19-aa26-d3408f073764"/>
    <xsd:import namespace="6f45ae2c-ecda-42c3-aa3c-aa03c6b9798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4:SharedWithUsers" minOccurs="0"/>
                <xsd:element ref="ns4:SharedWithDetails" minOccurs="0"/>
                <xsd:element ref="ns4:SharingHintHash" minOccurs="0"/>
                <xsd:element ref="ns3:MediaServiceAutoKeyPoints" minOccurs="0"/>
                <xsd:element ref="ns3:MediaServiceKeyPoints"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692d6e-0736-4b19-aa26-d3408f07376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f45ae2c-ecda-42c3-aa3c-aa03c6b9798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F203627-2E99-459B-913A-376F695923B1}">
  <ds:schemaRefs>
    <ds:schemaRef ds:uri="http://purl.org/dc/elements/1.1/"/>
    <ds:schemaRef ds:uri="http://purl.org/dc/terms/"/>
    <ds:schemaRef ds:uri="3d692d6e-0736-4b19-aa26-d3408f073764"/>
    <ds:schemaRef ds:uri="http://purl.org/dc/dcmitype/"/>
    <ds:schemaRef ds:uri="http://www.w3.org/XML/1998/namespace"/>
    <ds:schemaRef ds:uri="http://schemas.microsoft.com/office/2006/metadata/properties"/>
    <ds:schemaRef ds:uri="http://schemas.microsoft.com/office/2006/documentManagement/types"/>
    <ds:schemaRef ds:uri="http://schemas.openxmlformats.org/package/2006/metadata/core-properties"/>
    <ds:schemaRef ds:uri="http://schemas.microsoft.com/office/infopath/2007/PartnerControls"/>
    <ds:schemaRef ds:uri="6f45ae2c-ecda-42c3-aa3c-aa03c6b97984"/>
  </ds:schemaRefs>
</ds:datastoreItem>
</file>

<file path=customXml/itemProps2.xml><?xml version="1.0" encoding="utf-8"?>
<ds:datastoreItem xmlns:ds="http://schemas.openxmlformats.org/officeDocument/2006/customXml" ds:itemID="{F7D33BC9-D204-41B0-AB03-5F011AC46C5A}">
  <ds:schemaRefs>
    <ds:schemaRef ds:uri="http://schemas.microsoft.com/sharepoint/v3/contenttype/forms"/>
  </ds:schemaRefs>
</ds:datastoreItem>
</file>

<file path=customXml/itemProps3.xml><?xml version="1.0" encoding="utf-8"?>
<ds:datastoreItem xmlns:ds="http://schemas.openxmlformats.org/officeDocument/2006/customXml" ds:itemID="{D6C14855-24D7-49EE-9FCC-FAEADE193E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692d6e-0736-4b19-aa26-d3408f073764"/>
    <ds:schemaRef ds:uri="6f45ae2c-ecda-42c3-aa3c-aa03c6b979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1062</TotalTime>
  <Words>3290</Words>
  <Application>Microsoft Office PowerPoint</Application>
  <PresentationFormat>Widescreen</PresentationFormat>
  <Paragraphs>525</Paragraphs>
  <Slides>26</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Dennington Primary School Calculation Policy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Paul Williams</dc:creator>
  <cp:lastModifiedBy>Paul Williams</cp:lastModifiedBy>
  <cp:revision>89</cp:revision>
  <cp:lastPrinted>2022-12-07T15:58:40Z</cp:lastPrinted>
  <dcterms:created xsi:type="dcterms:W3CDTF">2022-12-02T11:19:53Z</dcterms:created>
  <dcterms:modified xsi:type="dcterms:W3CDTF">2022-12-09T10:39:11Z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0x0101001EC68F463CC2A1409046BA19E3EF7CCF</vt:lpwstr>
  </property>
</Properties>
</file>